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1"/>
  </p:notesMasterIdLst>
  <p:sldIdLst>
    <p:sldId id="256" r:id="rId3"/>
    <p:sldId id="361" r:id="rId4"/>
    <p:sldId id="257" r:id="rId5"/>
    <p:sldId id="313" r:id="rId6"/>
    <p:sldId id="373" r:id="rId7"/>
    <p:sldId id="315" r:id="rId8"/>
    <p:sldId id="302" r:id="rId9"/>
    <p:sldId id="328" r:id="rId10"/>
    <p:sldId id="303" r:id="rId11"/>
    <p:sldId id="371" r:id="rId12"/>
    <p:sldId id="326" r:id="rId13"/>
    <p:sldId id="338" r:id="rId14"/>
    <p:sldId id="378" r:id="rId15"/>
    <p:sldId id="327" r:id="rId16"/>
    <p:sldId id="370" r:id="rId17"/>
    <p:sldId id="376" r:id="rId18"/>
    <p:sldId id="307" r:id="rId19"/>
    <p:sldId id="308" r:id="rId20"/>
    <p:sldId id="392" r:id="rId21"/>
    <p:sldId id="333" r:id="rId22"/>
    <p:sldId id="331" r:id="rId23"/>
    <p:sldId id="374" r:id="rId24"/>
    <p:sldId id="375" r:id="rId25"/>
    <p:sldId id="388" r:id="rId26"/>
    <p:sldId id="358" r:id="rId27"/>
    <p:sldId id="291" r:id="rId28"/>
    <p:sldId id="292" r:id="rId29"/>
    <p:sldId id="380" r:id="rId30"/>
    <p:sldId id="386" r:id="rId31"/>
    <p:sldId id="387" r:id="rId32"/>
    <p:sldId id="359" r:id="rId33"/>
    <p:sldId id="323" r:id="rId34"/>
    <p:sldId id="325" r:id="rId35"/>
    <p:sldId id="345" r:id="rId36"/>
    <p:sldId id="382" r:id="rId37"/>
    <p:sldId id="383" r:id="rId38"/>
    <p:sldId id="385" r:id="rId39"/>
    <p:sldId id="389" r:id="rId40"/>
    <p:sldId id="348" r:id="rId41"/>
    <p:sldId id="357" r:id="rId42"/>
    <p:sldId id="310" r:id="rId43"/>
    <p:sldId id="354" r:id="rId44"/>
    <p:sldId id="355" r:id="rId45"/>
    <p:sldId id="390" r:id="rId46"/>
    <p:sldId id="391" r:id="rId47"/>
    <p:sldId id="360" r:id="rId48"/>
    <p:sldId id="381" r:id="rId49"/>
    <p:sldId id="312"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01"/>
    <p:restoredTop sz="95037"/>
  </p:normalViewPr>
  <p:slideViewPr>
    <p:cSldViewPr snapToGrid="0" snapToObjects="1">
      <p:cViewPr>
        <p:scale>
          <a:sx n="97" d="100"/>
          <a:sy n="97" d="100"/>
        </p:scale>
        <p:origin x="664" y="144"/>
      </p:cViewPr>
      <p:guideLst>
        <p:guide orient="horz" pos="2160"/>
        <p:guide pos="2880"/>
      </p:guideLst>
    </p:cSldViewPr>
  </p:slideViewPr>
  <p:outlineViewPr>
    <p:cViewPr>
      <p:scale>
        <a:sx n="33" d="100"/>
        <a:sy n="33" d="100"/>
      </p:scale>
      <p:origin x="0" y="-16928"/>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C1508C-EE8C-E544-AE65-B9AAAE3DCDA2}" type="datetimeFigureOut">
              <a:rPr lang="en-US" smtClean="0"/>
              <a:t>8/25/15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22D16E-F1C3-1C40-BD3E-9E681F48127D}" type="slidenum">
              <a:rPr lang="en-US" smtClean="0"/>
              <a:t>‹#›</a:t>
            </a:fld>
            <a:endParaRPr lang="en-US" dirty="0"/>
          </a:p>
        </p:txBody>
      </p:sp>
    </p:spTree>
    <p:extLst>
      <p:ext uri="{BB962C8B-B14F-4D97-AF65-F5344CB8AC3E}">
        <p14:creationId xmlns:p14="http://schemas.microsoft.com/office/powerpoint/2010/main" val="13210685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customers are at the very early side of this continuum of maturity when it comes to automating the network.  They may have a couple of expect scripts, some MOPs and SOPs, but things are not really automated in any really meaningful way.  They don’t have any sort of control framework or controller, not using OpenStack, not interested in programmability.  Most want the network to be easier to manage.</a:t>
            </a:r>
          </a:p>
          <a:p>
            <a:endParaRPr lang="en-US" baseline="0" dirty="0" smtClean="0"/>
          </a:p>
          <a:p>
            <a:r>
              <a:rPr lang="en-US" baseline="0" dirty="0" smtClean="0"/>
              <a:t>Companies such as Netflix, are at the furthest end of the spectrum using a much more fully integrated Dev/NetOps approach</a:t>
            </a:r>
          </a:p>
          <a:p>
            <a:endParaRPr lang="en-US" baseline="0" dirty="0" smtClean="0"/>
          </a:p>
          <a:p>
            <a:r>
              <a:rPr lang="en-US" baseline="0" dirty="0" smtClean="0"/>
              <a:t>Our job is not to paint a picture of our customer’s full operational maturity, our job is to show them that we know what full operational maturity looks like and then get them further down the continuum in that direction.</a:t>
            </a:r>
          </a:p>
          <a:p>
            <a:endParaRPr lang="en-US" baseline="0" dirty="0" smtClean="0"/>
          </a:p>
          <a:p>
            <a:r>
              <a:rPr lang="en-US" baseline="0" dirty="0" smtClean="0"/>
              <a:t>Present in the industry today is a huge separation between where customers are today and the “vision” that everyone is talking about. </a:t>
            </a:r>
          </a:p>
          <a:p>
            <a:endParaRPr lang="en-US" baseline="0" dirty="0" smtClean="0"/>
          </a:p>
          <a:p>
            <a:r>
              <a:rPr lang="en-US" b="1" u="sng" baseline="0" dirty="0" smtClean="0"/>
              <a:t>Your role as a sales person, is to be the TRUSTED ADVISOR that doesn’t judge the customer for where they are, but can identify their current pain point and point to a path to full operational maturity over the next several years.  </a:t>
            </a:r>
          </a:p>
          <a:p>
            <a:endParaRPr lang="en-US" b="1" u="sng" baseline="0" dirty="0" smtClean="0"/>
          </a:p>
          <a:p>
            <a:r>
              <a:rPr lang="en-US" b="0" u="none" baseline="0" dirty="0" smtClean="0"/>
              <a:t>Mike’s analogy for a 22hr treadmill session</a:t>
            </a:r>
            <a:endParaRPr lang="en-US" b="0" u="none" dirty="0"/>
          </a:p>
        </p:txBody>
      </p:sp>
      <p:sp>
        <p:nvSpPr>
          <p:cNvPr id="4" name="Slide Number Placeholder 3"/>
          <p:cNvSpPr>
            <a:spLocks noGrp="1"/>
          </p:cNvSpPr>
          <p:nvPr>
            <p:ph type="sldNum" sz="quarter" idx="10"/>
          </p:nvPr>
        </p:nvSpPr>
        <p:spPr/>
        <p:txBody>
          <a:bodyPr/>
          <a:lstStyle/>
          <a:p>
            <a:fld id="{11EA4BCA-A36A-4967-AA82-FD168F25547E}" type="slidenum">
              <a:rPr lang="en-US" smtClean="0"/>
              <a:t>6</a:t>
            </a:fld>
            <a:endParaRPr lang="en-US" dirty="0"/>
          </a:p>
        </p:txBody>
      </p:sp>
    </p:spTree>
    <p:extLst>
      <p:ext uri="{BB962C8B-B14F-4D97-AF65-F5344CB8AC3E}">
        <p14:creationId xmlns:p14="http://schemas.microsoft.com/office/powerpoint/2010/main" val="256319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massive 750Mb/</a:t>
            </a:r>
            <a:endParaRPr lang="en-US" dirty="0"/>
          </a:p>
        </p:txBody>
      </p:sp>
      <p:sp>
        <p:nvSpPr>
          <p:cNvPr id="4" name="Slide Number Placeholder 3"/>
          <p:cNvSpPr>
            <a:spLocks noGrp="1"/>
          </p:cNvSpPr>
          <p:nvPr>
            <p:ph type="sldNum" sz="quarter" idx="10"/>
          </p:nvPr>
        </p:nvSpPr>
        <p:spPr/>
        <p:txBody>
          <a:bodyPr/>
          <a:lstStyle/>
          <a:p>
            <a:fld id="{A022D16E-F1C3-1C40-BD3E-9E681F48127D}" type="slidenum">
              <a:rPr lang="en-US" smtClean="0"/>
              <a:t>9</a:t>
            </a:fld>
            <a:endParaRPr lang="en-US" dirty="0"/>
          </a:p>
        </p:txBody>
      </p:sp>
    </p:spTree>
    <p:extLst>
      <p:ext uri="{BB962C8B-B14F-4D97-AF65-F5344CB8AC3E}">
        <p14:creationId xmlns:p14="http://schemas.microsoft.com/office/powerpoint/2010/main" val="330560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en-US">
                <a:latin typeface="Arial" charset="0"/>
                <a:ea typeface="msgothic" charset="-128"/>
                <a:cs typeface="msgothic" charset="-128"/>
              </a:rPr>
              <a:t>Illustration of how a virtual interviewer sees a human. The interviewer assesses the psychological state of the human by tracking and analyzing their facial expressions, body posture, and speech.</a:t>
            </a:r>
          </a:p>
        </p:txBody>
      </p:sp>
    </p:spTree>
    <p:extLst>
      <p:ext uri="{BB962C8B-B14F-4D97-AF65-F5344CB8AC3E}">
        <p14:creationId xmlns:p14="http://schemas.microsoft.com/office/powerpoint/2010/main" val="94394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D15BA2-41A1-46AC-9669-D6D86619A2C7}" type="slidenum">
              <a:rPr lang="en-US" smtClean="0"/>
              <a:t>15</a:t>
            </a:fld>
            <a:endParaRPr lang="en-US" dirty="0"/>
          </a:p>
        </p:txBody>
      </p:sp>
    </p:spTree>
    <p:extLst>
      <p:ext uri="{BB962C8B-B14F-4D97-AF65-F5344CB8AC3E}">
        <p14:creationId xmlns:p14="http://schemas.microsoft.com/office/powerpoint/2010/main" val="2028409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C0B4C-999B-2B45-AA30-B88380B45DBC}" type="slidenum">
              <a:rPr lang="en-US"/>
              <a:pPr/>
              <a:t>28</a:t>
            </a:fld>
            <a:endParaRPr lang="en-US" dirty="0"/>
          </a:p>
        </p:txBody>
      </p:sp>
      <p:sp>
        <p:nvSpPr>
          <p:cNvPr id="121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18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357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035D7-872F-624F-BAD1-678307533A7F}" type="slidenum">
              <a:rPr lang="en-US"/>
              <a:pPr/>
              <a:t>29</a:t>
            </a:fld>
            <a:endParaRPr lang="en-US" dirty="0"/>
          </a:p>
        </p:txBody>
      </p:sp>
      <p:sp>
        <p:nvSpPr>
          <p:cNvPr id="292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286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88765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2DC9799-BD3E-3242-B32A-B2F9974B8AF2}" type="slidenum">
              <a:rPr lang="en-GB" altLang="en-US"/>
              <a:pPr/>
              <a:t>44</a:t>
            </a:fld>
            <a:endParaRPr lang="en-GB" altLang="en-US" dirty="0"/>
          </a:p>
        </p:txBody>
      </p:sp>
      <p:sp>
        <p:nvSpPr>
          <p:cNvPr id="10854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8546" name="Text Box 2"/>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0184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4F3A3B-8460-D347-B6DD-C0CAF9B5F855}" type="slidenum">
              <a:rPr lang="en-US" altLang="en-US"/>
              <a:pPr/>
              <a:t>45</a:t>
            </a:fld>
            <a:endParaRPr lang="en-US" altLang="en-US" dirty="0"/>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64649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8/25/15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66450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8/25/15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4200132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8/25/15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149781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472514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885310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517670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690926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076878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089272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80295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3973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8CFA8-40D4-D44D-A04B-26D67CBC06B9}" type="datetimeFigureOut">
              <a:rPr lang="en-US" smtClean="0"/>
              <a:t>8/25/15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2764134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10681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436699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75387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314" y="463296"/>
            <a:ext cx="7795337" cy="678728"/>
          </a:xfrm>
        </p:spPr>
        <p:txBody>
          <a:bodyPr lIns="0" rIns="182880" anchor="t" anchorCtr="0"/>
          <a:lstStyle>
            <a:lvl1pPr>
              <a:defRPr sz="3400">
                <a:solidFill>
                  <a:schemeClr val="bg2"/>
                </a:solidFill>
              </a:defRPr>
            </a:lvl1pPr>
          </a:lstStyle>
          <a:p>
            <a:r>
              <a:rPr lang="en-US" dirty="0" smtClean="0"/>
              <a:t>Click to edit Master title style</a:t>
            </a:r>
            <a:endParaRPr lang="en-US" dirty="0"/>
          </a:p>
        </p:txBody>
      </p:sp>
      <p:sp>
        <p:nvSpPr>
          <p:cNvPr id="8" name="Text Placeholder 7"/>
          <p:cNvSpPr>
            <a:spLocks noGrp="1"/>
          </p:cNvSpPr>
          <p:nvPr>
            <p:ph type="body" sz="quarter" idx="13"/>
          </p:nvPr>
        </p:nvSpPr>
        <p:spPr>
          <a:xfrm>
            <a:off x="595314" y="1238251"/>
            <a:ext cx="7780337" cy="361949"/>
          </a:xfrm>
        </p:spPr>
        <p:txBody>
          <a:bodyPr lIns="0" tIns="0" rIns="182880" bIns="0" anchor="t" anchorCtr="0">
            <a:noAutofit/>
          </a:bodyPr>
          <a:lstStyle>
            <a:lvl1pPr marL="0" indent="0">
              <a:buNone/>
              <a:defRPr sz="2000" cap="all" spc="-50">
                <a:solidFill>
                  <a:schemeClr val="tx2"/>
                </a:solidFill>
              </a:defRPr>
            </a:lvl1pPr>
          </a:lstStyle>
          <a:p>
            <a:pPr lvl="0"/>
            <a:endParaRPr lang="en-US" dirty="0"/>
          </a:p>
        </p:txBody>
      </p:sp>
      <p:sp>
        <p:nvSpPr>
          <p:cNvPr id="17" name="Footer Placeholder 4"/>
          <p:cNvSpPr>
            <a:spLocks noGrp="1"/>
          </p:cNvSpPr>
          <p:nvPr>
            <p:ph type="ftr" sz="quarter" idx="3"/>
          </p:nvPr>
        </p:nvSpPr>
        <p:spPr>
          <a:xfrm>
            <a:off x="4149239" y="6506342"/>
            <a:ext cx="4069750" cy="175132"/>
          </a:xfrm>
          <a:prstGeom prst="rect">
            <a:avLst/>
          </a:prstGeom>
        </p:spPr>
        <p:txBody>
          <a:bodyPr lIns="0" tIns="0" rIns="0" bIns="0" anchor="b" anchorCtr="0"/>
          <a:lstStyle>
            <a:lvl1pPr algn="r">
              <a:defRPr sz="700" cap="all">
                <a:solidFill>
                  <a:srgbClr val="5F5F5F"/>
                </a:solidFill>
              </a:defRPr>
            </a:lvl1pPr>
          </a:lstStyle>
          <a:p>
            <a:r>
              <a:rPr lang="en-US" dirty="0" smtClean="0">
                <a:latin typeface="Calibri"/>
              </a:rPr>
              <a:t>© 2014 Brocade Communications Systems, Inc. CONFIDENTIAL—For Internal Use Only </a:t>
            </a:r>
            <a:endParaRPr lang="en-US" dirty="0">
              <a:latin typeface="Calibri"/>
            </a:endParaRPr>
          </a:p>
        </p:txBody>
      </p:sp>
      <p:sp>
        <p:nvSpPr>
          <p:cNvPr id="18" name="Slide Number Placeholder 5"/>
          <p:cNvSpPr>
            <a:spLocks noGrp="1"/>
          </p:cNvSpPr>
          <p:nvPr>
            <p:ph type="sldNum" sz="quarter" idx="4"/>
          </p:nvPr>
        </p:nvSpPr>
        <p:spPr>
          <a:xfrm>
            <a:off x="8558791" y="6506343"/>
            <a:ext cx="211568" cy="175132"/>
          </a:xfrm>
          <a:prstGeom prst="rect">
            <a:avLst/>
          </a:prstGeom>
        </p:spPr>
        <p:txBody>
          <a:bodyPr lIns="0" tIns="0" rIns="0" bIns="0" anchor="b" anchorCtr="0"/>
          <a:lstStyle>
            <a:lvl1pPr algn="r">
              <a:defRPr sz="700" cap="all">
                <a:solidFill>
                  <a:srgbClr val="5F5F5F"/>
                </a:solidFill>
              </a:defRPr>
            </a:lvl1pPr>
          </a:lstStyle>
          <a:p>
            <a:fld id="{DB8BB9A7-48F6-5544-BE85-4528CCD443BD}" type="slidenum">
              <a:rPr lang="en-US" smtClean="0">
                <a:latin typeface="Calibri"/>
              </a:rPr>
              <a:pPr/>
              <a:t>‹#›</a:t>
            </a:fld>
            <a:endParaRPr lang="en-US" dirty="0">
              <a:latin typeface="Calibri"/>
            </a:endParaRPr>
          </a:p>
        </p:txBody>
      </p:sp>
      <p:sp>
        <p:nvSpPr>
          <p:cNvPr id="5" name="Text Placeholder 4"/>
          <p:cNvSpPr>
            <a:spLocks noGrp="1"/>
          </p:cNvSpPr>
          <p:nvPr>
            <p:ph type="body" sz="quarter" idx="14"/>
          </p:nvPr>
        </p:nvSpPr>
        <p:spPr>
          <a:xfrm>
            <a:off x="478339" y="2082800"/>
            <a:ext cx="7903661" cy="3725333"/>
          </a:xfrm>
        </p:spPr>
        <p:txBody>
          <a:bodyPr anchor="t" anchorCtr="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700" cap="all">
                <a:solidFill>
                  <a:srgbClr val="5F5F5F"/>
                </a:solidFill>
              </a:defRPr>
            </a:lvl1pPr>
            <a:lvl2pPr marL="173037" indent="0" algn="l">
              <a:buNone/>
              <a:defRPr sz="600">
                <a:solidFill>
                  <a:srgbClr val="FFFFFF"/>
                </a:solidFill>
              </a:defRPr>
            </a:lvl2pPr>
            <a:lvl3pPr marL="346075" indent="0" algn="l">
              <a:buNone/>
              <a:defRPr sz="600">
                <a:solidFill>
                  <a:srgbClr val="FFFFFF"/>
                </a:solidFill>
              </a:defRPr>
            </a:lvl3pPr>
            <a:lvl4pPr marL="512762" indent="0" algn="l">
              <a:buNone/>
              <a:defRPr sz="600">
                <a:solidFill>
                  <a:srgbClr val="FFFFFF"/>
                </a:solidFill>
              </a:defRPr>
            </a:lvl4pPr>
            <a:lvl5pPr marL="68580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835125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4" y="636054"/>
            <a:ext cx="8588861" cy="634361"/>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937398261"/>
      </p:ext>
    </p:extLst>
  </p:cSld>
  <p:clrMapOvr>
    <a:masterClrMapping/>
  </p:clrMapOvr>
  <p:transition>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fld id="{1BC548DE-157F-4445-8A44-E6784E94F383}" type="slidenum">
              <a:rPr lang="en-US">
                <a:solidFill>
                  <a:prstClr val="black">
                    <a:tint val="75000"/>
                  </a:prstClr>
                </a:solidFill>
                <a:latin typeface="Calibri"/>
              </a:rPr>
              <a:pPr/>
              <a:t>‹#›</a:t>
            </a:fld>
            <a:endParaRPr lang="en-US" dirty="0">
              <a:solidFill>
                <a:prstClr val="black">
                  <a:tint val="75000"/>
                </a:prstClr>
              </a:solidFill>
              <a:latin typeface="Calibri"/>
            </a:endParaRPr>
          </a:p>
        </p:txBody>
      </p:sp>
      <p:sp>
        <p:nvSpPr>
          <p:cNvPr id="7" name="Date Placeholder 6"/>
          <p:cNvSpPr>
            <a:spLocks noGrp="1"/>
          </p:cNvSpPr>
          <p:nvPr>
            <p:ph type="dt" sz="half" idx="12"/>
          </p:nvPr>
        </p:nvSpPr>
        <p:spPr>
          <a:xfrm>
            <a:off x="457200" y="6245225"/>
            <a:ext cx="2133600" cy="476250"/>
          </a:xfrm>
        </p:spPr>
        <p:txBody>
          <a:bodyPr/>
          <a:lstStyle>
            <a:lvl1pPr>
              <a:defRPr/>
            </a:lvl1pPr>
          </a:lstStyle>
          <a:p>
            <a:endParaRPr lang="en-US" dirty="0">
              <a:solidFill>
                <a:prstClr val="black">
                  <a:tint val="75000"/>
                </a:prstClr>
              </a:solidFill>
              <a:latin typeface="Calibri"/>
            </a:endParaRPr>
          </a:p>
        </p:txBody>
      </p:sp>
    </p:spTree>
    <p:extLst>
      <p:ext uri="{BB962C8B-B14F-4D97-AF65-F5344CB8AC3E}">
        <p14:creationId xmlns:p14="http://schemas.microsoft.com/office/powerpoint/2010/main" val="3646248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Footer Placeholder 4"/>
          <p:cNvSpPr>
            <a:spLocks noGrp="1"/>
          </p:cNvSpPr>
          <p:nvPr>
            <p:ph type="ftr" sz="quarter" idx="3"/>
          </p:nvPr>
        </p:nvSpPr>
        <p:spPr>
          <a:xfrm>
            <a:off x="4149239" y="6506343"/>
            <a:ext cx="4069750" cy="175132"/>
          </a:xfrm>
          <a:prstGeom prst="rect">
            <a:avLst/>
          </a:prstGeom>
        </p:spPr>
        <p:txBody>
          <a:bodyPr lIns="0" tIns="0" rIns="0" bIns="0" anchor="b" anchorCtr="0"/>
          <a:lstStyle>
            <a:lvl1pPr algn="r">
              <a:defRPr sz="600" cap="all">
                <a:solidFill>
                  <a:srgbClr val="D6D6D6"/>
                </a:solidFill>
              </a:defRPr>
            </a:lvl1pPr>
          </a:lstStyle>
          <a:p>
            <a:r>
              <a:rPr lang="en-US" dirty="0" smtClean="0">
                <a:latin typeface="Calibri"/>
              </a:rPr>
              <a:t>© 2014 BROCADE COMMUNICATIONS SYSTEMS, INC. CONFIDENTIAL—FOR INTERNAL USE ONLY</a:t>
            </a:r>
            <a:endParaRPr lang="en-US" dirty="0">
              <a:latin typeface="Calibri"/>
            </a:endParaRPr>
          </a:p>
        </p:txBody>
      </p:sp>
      <p:sp>
        <p:nvSpPr>
          <p:cNvPr id="7" name="Slide Number Placeholder 5"/>
          <p:cNvSpPr>
            <a:spLocks noGrp="1"/>
          </p:cNvSpPr>
          <p:nvPr>
            <p:ph type="sldNum" sz="quarter" idx="4"/>
          </p:nvPr>
        </p:nvSpPr>
        <p:spPr>
          <a:xfrm>
            <a:off x="8558791" y="6506345"/>
            <a:ext cx="211568" cy="175132"/>
          </a:xfrm>
          <a:prstGeom prst="rect">
            <a:avLst/>
          </a:prstGeom>
        </p:spPr>
        <p:txBody>
          <a:bodyPr lIns="0" tIns="0" rIns="0" bIns="0" anchor="b" anchorCtr="0"/>
          <a:lstStyle>
            <a:lvl1pPr algn="r">
              <a:defRPr sz="600" cap="all">
                <a:solidFill>
                  <a:srgbClr val="D6D6D6"/>
                </a:solidFill>
              </a:defRPr>
            </a:lvl1pPr>
          </a:lstStyle>
          <a:p>
            <a:fld id="{DB8BB9A7-48F6-5544-BE85-4528CCD443BD}" type="slidenum">
              <a:rPr lang="en-US" smtClean="0">
                <a:latin typeface="Calibri"/>
              </a:rPr>
              <a:pPr/>
              <a:t>‹#›</a:t>
            </a:fld>
            <a:endParaRPr lang="en-US" dirty="0">
              <a:latin typeface="Calibri"/>
            </a:endParaRPr>
          </a:p>
        </p:txBody>
      </p:sp>
      <p:sp>
        <p:nvSpPr>
          <p:cNvPr id="8" name="Text Placeholder 5"/>
          <p:cNvSpPr>
            <a:spLocks noGrp="1"/>
          </p:cNvSpPr>
          <p:nvPr>
            <p:ph type="body" sz="quarter" idx="17"/>
          </p:nvPr>
        </p:nvSpPr>
        <p:spPr>
          <a:xfrm>
            <a:off x="594360" y="6511423"/>
            <a:ext cx="2743200" cy="182880"/>
          </a:xfrm>
        </p:spPr>
        <p:txBody>
          <a:bodyPr lIns="0" tIns="0" rIns="0" bIns="0" anchor="b" anchorCtr="0"/>
          <a:lstStyle>
            <a:lvl1pPr marL="0" indent="0" algn="l">
              <a:buNone/>
              <a:defRPr sz="600" cap="all">
                <a:solidFill>
                  <a:srgbClr val="D6D6D6"/>
                </a:solidFill>
              </a:defRPr>
            </a:lvl1pPr>
            <a:lvl2pPr marL="173030" indent="0" algn="l">
              <a:buNone/>
              <a:defRPr sz="600">
                <a:solidFill>
                  <a:srgbClr val="FFFFFF"/>
                </a:solidFill>
              </a:defRPr>
            </a:lvl2pPr>
            <a:lvl3pPr marL="346060" indent="0" algn="l">
              <a:buNone/>
              <a:defRPr sz="600">
                <a:solidFill>
                  <a:srgbClr val="FFFFFF"/>
                </a:solidFill>
              </a:defRPr>
            </a:lvl3pPr>
            <a:lvl4pPr marL="512740" indent="0" algn="l">
              <a:buNone/>
              <a:defRPr sz="600">
                <a:solidFill>
                  <a:srgbClr val="FFFFFF"/>
                </a:solidFill>
              </a:defRPr>
            </a:lvl4pPr>
            <a:lvl5pPr marL="685770" indent="0" algn="l">
              <a:buNone/>
              <a:defRPr sz="600">
                <a:solidFill>
                  <a:srgbClr val="FFFFFF"/>
                </a:solidFill>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605661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98CFA8-40D4-D44D-A04B-26D67CBC06B9}" type="datetimeFigureOut">
              <a:rPr lang="en-US" smtClean="0"/>
              <a:t>8/25/15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19800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98CFA8-40D4-D44D-A04B-26D67CBC06B9}" type="datetimeFigureOut">
              <a:rPr lang="en-US" smtClean="0"/>
              <a:t>8/25/15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54518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98CFA8-40D4-D44D-A04B-26D67CBC06B9}" type="datetimeFigureOut">
              <a:rPr lang="en-US" smtClean="0"/>
              <a:t>8/25/15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28586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98CFA8-40D4-D44D-A04B-26D67CBC06B9}" type="datetimeFigureOut">
              <a:rPr lang="en-US" smtClean="0"/>
              <a:t>8/25/15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99639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8CFA8-40D4-D44D-A04B-26D67CBC06B9}" type="datetimeFigureOut">
              <a:rPr lang="en-US" smtClean="0"/>
              <a:t>8/25/15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07088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8/25/15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375960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98CFA8-40D4-D44D-A04B-26D67CBC06B9}" type="datetimeFigureOut">
              <a:rPr lang="en-US" smtClean="0"/>
              <a:t>8/25/15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0EEE97-4FC4-7E4C-92D1-1534008B6E54}" type="slidenum">
              <a:rPr lang="en-US" smtClean="0"/>
              <a:t>‹#›</a:t>
            </a:fld>
            <a:endParaRPr lang="en-US" dirty="0"/>
          </a:p>
        </p:txBody>
      </p:sp>
    </p:spTree>
    <p:extLst>
      <p:ext uri="{BB962C8B-B14F-4D97-AF65-F5344CB8AC3E}">
        <p14:creationId xmlns:p14="http://schemas.microsoft.com/office/powerpoint/2010/main" val="11267127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8CFA8-40D4-D44D-A04B-26D67CBC06B9}" type="datetimeFigureOut">
              <a:rPr lang="en-US" smtClean="0"/>
              <a:t>8/25/15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EEE97-4FC4-7E4C-92D1-1534008B6E54}" type="slidenum">
              <a:rPr lang="en-US" smtClean="0"/>
              <a:t>‹#›</a:t>
            </a:fld>
            <a:endParaRPr lang="en-US" dirty="0"/>
          </a:p>
        </p:txBody>
      </p:sp>
    </p:spTree>
    <p:extLst>
      <p:ext uri="{BB962C8B-B14F-4D97-AF65-F5344CB8AC3E}">
        <p14:creationId xmlns:p14="http://schemas.microsoft.com/office/powerpoint/2010/main" val="7383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39E85-3092-BC46-B99C-4E2EC3DBB2DA}" type="datetimeFigureOut">
              <a:rPr lang="en-US" smtClean="0">
                <a:solidFill>
                  <a:prstClr val="black">
                    <a:tint val="75000"/>
                  </a:prstClr>
                </a:solidFill>
                <a:latin typeface="Calibri"/>
              </a:rPr>
              <a:pPr/>
              <a:t>8/25/15</a:t>
            </a:fld>
            <a:endParaRPr lang="en-US"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55CDD-D7C6-8042-9352-EB1D3AB4B640}"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398333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1-4-5.net/~dmm/talks/2015/sponsors_lunch_ietf93.pptx" TargetMode="External"/><Relationship Id="rId4" Type="http://schemas.openxmlformats.org/officeDocument/2006/relationships/hyperlink" Target="http://www.hoti.org/" TargetMode="External"/><Relationship Id="rId5" Type="http://schemas.openxmlformats.org/officeDocument/2006/relationships/image" Target="../media/image1.jpg"/><Relationship Id="rId6" Type="http://schemas.openxmlformats.org/officeDocument/2006/relationships/image" Target="../media/image2.emf"/><Relationship Id="rId7"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hyperlink" Target="mailto:dmm@%7Bbrocade.com,uoregon.edu,1-4-5.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hyperlink" Target="http://www.cns.nyu.edu/heegerlab/content/publications/Tolhurst-VisNeurosci1997a.pdf" TargetMode="External"/><Relationship Id="rId1" Type="http://schemas.openxmlformats.org/officeDocument/2006/relationships/slideLayout" Target="../slideLayouts/slideLayout2.xml"/><Relationship Id="rId2" Type="http://schemas.openxmlformats.org/officeDocument/2006/relationships/hyperlink" Target="http://www.wired.com/2015/05/wolframs-image-rec-site-reflects-enormous-shift-a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hyperlink" Target="http://www.cruxialcio.com/twitter-joins-ai-race-its-new-team-cortex-10393"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cs.toronto.edu/~fritz/absps/momentum.pdf" TargetMode="External"/><Relationship Id="rId4" Type="http://schemas.openxmlformats.org/officeDocument/2006/relationships/hyperlink" Target="http://chronicle.com/article/The-Believers/190147/" TargetMode="External"/><Relationship Id="rId5" Type="http://schemas.openxmlformats.org/officeDocument/2006/relationships/hyperlink" Target="http://www.nature.com/nature/journal/v521/n7553/full/nature14539.html" TargetMode="External"/><Relationship Id="rId6" Type="http://schemas.openxmlformats.org/officeDocument/2006/relationships/hyperlink" Target="http://people.idsia.ch/~juergen/deep-learning-conspiracy.html" TargetMode="External"/><Relationship Id="rId7" Type="http://schemas.openxmlformats.org/officeDocument/2006/relationships/hyperlink" Target="http://recode.net/2015/07/15/ai-conspiracy-the-scientists-behind-deep-learning/" TargetMode="External"/><Relationship Id="rId8" Type="http://schemas.openxmlformats.org/officeDocument/2006/relationships/image" Target="../media/image23.png"/><Relationship Id="rId9"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hyperlink" Target="http://scikit-learn.org" TargetMode="External"/><Relationship Id="rId4" Type="http://schemas.openxmlformats.org/officeDocument/2006/relationships/hyperlink" Target="http://torch.ch/" TargetMode="External"/><Relationship Id="rId5" Type="http://schemas.openxmlformats.org/officeDocument/2006/relationships/hyperlink" Target="http://caffe.berkeleyvision.org/" TargetMode="External"/><Relationship Id="rId6" Type="http://schemas.openxmlformats.org/officeDocument/2006/relationships/hyperlink" Target="http://apollo.deepmatter.io/" TargetMode="External"/><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hyperlink" Target="https://www.nanog.org/sites/default/files/meetings/NANOG64/1023/20150603_Szarecki_Architecture_For_Fine-Grain__v2.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hyperlink" Target="https://www.nanog.org/sites/default/files/meetings/NANOG64/1011/20150604_George_Sdn_In_The_v1.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v" TargetMode="Externa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s://wiki.opnfv.org/requirements_projects/data_collection_of_failure_predi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gif"/><Relationship Id="rId4" Type="http://schemas.openxmlformats.org/officeDocument/2006/relationships/image" Target="../media/image33.jpg"/><Relationship Id="rId5" Type="http://schemas.openxmlformats.org/officeDocument/2006/relationships/hyperlink" Target="http://www.iro.umontreal.ca/~lisa/pointeurs/TR1312.pdf" TargetMode="External"/><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 Id="rId3" Type="http://schemas.openxmlformats.org/officeDocument/2006/relationships/hyperlink" Target="https://dl.dropboxusercontent.com/u/50282823/Propagation.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2.gif"/><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jpeg"/><Relationship Id="rId7" Type="http://schemas.openxmlformats.org/officeDocument/2006/relationships/image" Target="../media/image50.jpeg"/><Relationship Id="rId8" Type="http://schemas.openxmlformats.org/officeDocument/2006/relationships/image" Target="../media/image51.jpeg"/><Relationship Id="rId9" Type="http://schemas.openxmlformats.org/officeDocument/2006/relationships/image" Target="../media/image52.jpg"/><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davidmeyer/ml" TargetMode="External"/><Relationship Id="rId4" Type="http://schemas.openxmlformats.org/officeDocument/2006/relationships/hyperlink" Target="http://kdd.ics.uci.edu/databases/kddcup99/kddcup99.html" TargetMode="External"/><Relationship Id="rId1" Type="http://schemas.openxmlformats.org/officeDocument/2006/relationships/slideLayout" Target="../slideLayouts/slideLayout2.xml"/><Relationship Id="rId2" Type="http://schemas.openxmlformats.org/officeDocument/2006/relationships/hyperlink" Target="https://spark.apache.org/download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davidmeyer/ml" TargetMode="Externa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hyperlink" Target="http://trac.tools.ietf.org/group/irtf/trac/wiki/n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hyperlink" Target="http://www.1-4-5.net/~dmm/talks/2015/thursday_lunch_ietf93.ppt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hyperlink" Target="http://caia.swin.edu.au/urp/diffuse/paper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1.png"/><Relationship Id="rId6" Type="http://schemas.openxmlformats.org/officeDocument/2006/relationships/image" Target="../media/image12.jpg"/><Relationship Id="rId7" Type="http://schemas.openxmlformats.org/officeDocument/2006/relationships/image" Target="../media/image13.jp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34"/>
            <a:ext cx="8187760" cy="1470025"/>
          </a:xfrm>
        </p:spPr>
        <p:txBody>
          <a:bodyPr>
            <a:normAutofit fontScale="90000"/>
          </a:bodyPr>
          <a:lstStyle/>
          <a:p>
            <a:r>
              <a:rPr lang="en-US" dirty="0" smtClean="0"/>
              <a:t>Recent Advances in Machine Learning </a:t>
            </a:r>
            <a:br>
              <a:rPr lang="en-US" dirty="0" smtClean="0"/>
            </a:br>
            <a:r>
              <a:rPr lang="en-US" sz="3600" dirty="0" smtClean="0"/>
              <a:t>And Their Application to Networking</a:t>
            </a:r>
            <a:endParaRPr lang="en-US" sz="3100" dirty="0"/>
          </a:p>
        </p:txBody>
      </p:sp>
      <p:sp>
        <p:nvSpPr>
          <p:cNvPr id="3" name="Subtitle 2"/>
          <p:cNvSpPr>
            <a:spLocks noGrp="1"/>
          </p:cNvSpPr>
          <p:nvPr>
            <p:ph type="subTitle" idx="1"/>
          </p:nvPr>
        </p:nvSpPr>
        <p:spPr>
          <a:xfrm>
            <a:off x="1028700" y="5572209"/>
            <a:ext cx="7086600" cy="1254392"/>
          </a:xfrm>
        </p:spPr>
        <p:txBody>
          <a:bodyPr>
            <a:normAutofit fontScale="85000" lnSpcReduction="20000"/>
          </a:bodyPr>
          <a:lstStyle/>
          <a:p>
            <a:r>
              <a:rPr lang="en-US" sz="1600" dirty="0" smtClean="0"/>
              <a:t>David Meyer</a:t>
            </a:r>
          </a:p>
          <a:p>
            <a:r>
              <a:rPr lang="en-US" sz="1400" dirty="0" smtClean="0">
                <a:hlinkClick r:id="rId2"/>
              </a:rPr>
              <a:t>dmm@{brocade.com,uoregon.edu,1-4-5.net</a:t>
            </a:r>
            <a:r>
              <a:rPr lang="en-US" sz="1400" dirty="0" smtClean="0">
                <a:solidFill>
                  <a:srgbClr val="0070C0"/>
                </a:solidFill>
              </a:rPr>
              <a:t>,..}</a:t>
            </a:r>
          </a:p>
          <a:p>
            <a:r>
              <a:rPr lang="en-US" sz="1400" dirty="0" smtClean="0">
                <a:hlinkClick r:id="rId3"/>
              </a:rPr>
              <a:t>http://www.1-4-5.net/~dmm/talks/2015/hoti.pptx</a:t>
            </a:r>
            <a:endParaRPr lang="en-US" sz="1400" dirty="0" smtClean="0"/>
          </a:p>
          <a:p>
            <a:r>
              <a:rPr lang="en-US" sz="1400" dirty="0" smtClean="0"/>
              <a:t>23</a:t>
            </a:r>
            <a:r>
              <a:rPr lang="en-US" sz="1400" baseline="30000" dirty="0" smtClean="0"/>
              <a:t>rd</a:t>
            </a:r>
            <a:r>
              <a:rPr lang="en-US" sz="1400" dirty="0" smtClean="0"/>
              <a:t> Annual Symposium on High-Performance Interconnects</a:t>
            </a:r>
            <a:endParaRPr lang="en-US" sz="1400" dirty="0"/>
          </a:p>
          <a:p>
            <a:r>
              <a:rPr lang="en-US" sz="1400" dirty="0" smtClean="0"/>
              <a:t>26-27 Aug 2015</a:t>
            </a:r>
          </a:p>
          <a:p>
            <a:r>
              <a:rPr lang="en-US" sz="1400" dirty="0" smtClean="0">
                <a:hlinkClick r:id="rId4"/>
              </a:rPr>
              <a:t>http://www.hoti.org/</a:t>
            </a:r>
            <a:endParaRPr lang="en-US" sz="1400" dirty="0" smtClean="0"/>
          </a:p>
          <a:p>
            <a:endParaRPr lang="en-US" sz="1400" dirty="0" smtClean="0"/>
          </a:p>
        </p:txBody>
      </p:sp>
      <p:pic>
        <p:nvPicPr>
          <p:cNvPr id="6" name="Picture 5" descr="machine_intelligenc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0" y="1779868"/>
            <a:ext cx="5080000" cy="3365500"/>
          </a:xfrm>
          <a:prstGeom prst="rect">
            <a:avLst/>
          </a:prstGeom>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7998" y="1926600"/>
            <a:ext cx="5214002" cy="3292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datascience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2000" y="1779869"/>
            <a:ext cx="5080000" cy="3365499"/>
          </a:xfrm>
          <a:prstGeom prst="rect">
            <a:avLst/>
          </a:prstGeom>
        </p:spPr>
      </p:pic>
    </p:spTree>
    <p:extLst>
      <p:ext uri="{BB962C8B-B14F-4D97-AF65-F5344CB8AC3E}">
        <p14:creationId xmlns:p14="http://schemas.microsoft.com/office/powerpoint/2010/main" val="239640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657"/>
            <a:ext cx="8229600" cy="989018"/>
          </a:xfrm>
        </p:spPr>
        <p:txBody>
          <a:bodyPr>
            <a:normAutofit/>
          </a:bodyPr>
          <a:lstStyle/>
          <a:p>
            <a:r>
              <a:rPr lang="en-US" dirty="0" smtClean="0"/>
              <a:t>How Does Your Car Actually See?</a:t>
            </a:r>
            <a:endParaRPr lang="en-US" sz="2800" i="1" dirty="0"/>
          </a:p>
        </p:txBody>
      </p:sp>
      <p:sp>
        <p:nvSpPr>
          <p:cNvPr id="7" name="TextBox 6"/>
          <p:cNvSpPr txBox="1"/>
          <p:nvPr/>
        </p:nvSpPr>
        <p:spPr>
          <a:xfrm>
            <a:off x="306819" y="6581001"/>
            <a:ext cx="5801588" cy="276999"/>
          </a:xfrm>
          <a:prstGeom prst="rect">
            <a:avLst/>
          </a:prstGeom>
          <a:noFill/>
        </p:spPr>
        <p:txBody>
          <a:bodyPr wrap="none" rtlCol="0">
            <a:spAutoFit/>
          </a:bodyPr>
          <a:lstStyle/>
          <a:p>
            <a:r>
              <a:rPr lang="en-US" sz="1200" dirty="0" smtClean="0"/>
              <a:t>See </a:t>
            </a:r>
            <a:r>
              <a:rPr lang="en-US" sz="1200" dirty="0" smtClean="0">
                <a:hlinkClick r:id="rId2"/>
              </a:rPr>
              <a:t>http://www.wired.com/2015/05/wolframs-image-rec-site-reflects-enormous-shift-ai/</a:t>
            </a:r>
            <a:endParaRPr lang="en-US" sz="1200" dirty="0"/>
          </a:p>
        </p:txBody>
      </p:sp>
      <p:grpSp>
        <p:nvGrpSpPr>
          <p:cNvPr id="13" name="Group 12"/>
          <p:cNvGrpSpPr/>
          <p:nvPr/>
        </p:nvGrpSpPr>
        <p:grpSpPr>
          <a:xfrm>
            <a:off x="552816" y="1297930"/>
            <a:ext cx="8038369" cy="3110692"/>
            <a:chOff x="306819" y="746565"/>
            <a:chExt cx="8038369" cy="3110692"/>
          </a:xfrm>
        </p:grpSpPr>
        <p:pic>
          <p:nvPicPr>
            <p:cNvPr id="4" name="Picture 3" descr="cn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19" y="1677750"/>
              <a:ext cx="8038369" cy="2179507"/>
            </a:xfrm>
            <a:prstGeom prst="rect">
              <a:avLst/>
            </a:prstGeom>
          </p:spPr>
        </p:pic>
        <p:sp>
          <p:nvSpPr>
            <p:cNvPr id="11" name="TextBox 10"/>
            <p:cNvSpPr txBox="1"/>
            <p:nvPr/>
          </p:nvSpPr>
          <p:spPr>
            <a:xfrm>
              <a:off x="1568503" y="746565"/>
              <a:ext cx="6058569" cy="1015663"/>
            </a:xfrm>
            <a:prstGeom prst="rect">
              <a:avLst/>
            </a:prstGeom>
            <a:noFill/>
          </p:spPr>
          <p:txBody>
            <a:bodyPr wrap="none" rtlCol="0">
              <a:spAutoFit/>
            </a:bodyPr>
            <a:lstStyle/>
            <a:p>
              <a:r>
                <a:rPr lang="en-US" sz="3600" b="1" dirty="0" smtClean="0"/>
                <a:t>How your car (camera, …) sees</a:t>
              </a:r>
            </a:p>
            <a:p>
              <a:pPr algn="ctr"/>
              <a:r>
                <a:rPr lang="en-US" sz="2400" i="1" dirty="0" smtClean="0"/>
                <a:t>        Convolutional </a:t>
              </a:r>
              <a:r>
                <a:rPr lang="en-US" sz="2400" i="1" dirty="0"/>
                <a:t>Neural N</a:t>
              </a:r>
              <a:r>
                <a:rPr lang="en-US" sz="2000" i="1" dirty="0"/>
                <a:t>ets (CNNs)</a:t>
              </a:r>
              <a:endParaRPr lang="en-US" sz="2400" b="1" dirty="0"/>
            </a:p>
          </p:txBody>
        </p:sp>
      </p:grpSp>
      <p:sp>
        <p:nvSpPr>
          <p:cNvPr id="16" name="TextBox 15"/>
          <p:cNvSpPr txBox="1"/>
          <p:nvPr/>
        </p:nvSpPr>
        <p:spPr>
          <a:xfrm>
            <a:off x="5019419" y="7123380"/>
            <a:ext cx="1467068" cy="253916"/>
          </a:xfrm>
          <a:prstGeom prst="rect">
            <a:avLst/>
          </a:prstGeom>
          <a:noFill/>
        </p:spPr>
        <p:txBody>
          <a:bodyPr wrap="none" rtlCol="0">
            <a:spAutoFit/>
          </a:bodyPr>
          <a:lstStyle/>
          <a:p>
            <a:r>
              <a:rPr lang="en-US" sz="1050" dirty="0" smtClean="0"/>
              <a:t>Courtesy Simon Thorpe</a:t>
            </a:r>
            <a:endParaRPr lang="en-US" sz="1050" dirty="0"/>
          </a:p>
        </p:txBody>
      </p:sp>
      <p:sp>
        <p:nvSpPr>
          <p:cNvPr id="10" name="TextBox 9"/>
          <p:cNvSpPr txBox="1"/>
          <p:nvPr/>
        </p:nvSpPr>
        <p:spPr>
          <a:xfrm>
            <a:off x="3880743" y="5308856"/>
            <a:ext cx="184666" cy="369332"/>
          </a:xfrm>
          <a:prstGeom prst="rect">
            <a:avLst/>
          </a:prstGeom>
          <a:noFill/>
        </p:spPr>
        <p:txBody>
          <a:bodyPr wrap="none" rtlCol="0">
            <a:spAutoFit/>
          </a:bodyPr>
          <a:lstStyle/>
          <a:p>
            <a:endParaRPr lang="en-US" dirty="0"/>
          </a:p>
        </p:txBody>
      </p:sp>
      <p:pic>
        <p:nvPicPr>
          <p:cNvPr id="19" name="Picture 18" descr="sara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678" y="4408622"/>
            <a:ext cx="6984644" cy="2076450"/>
          </a:xfrm>
          <a:prstGeom prst="rect">
            <a:avLst/>
          </a:prstGeom>
        </p:spPr>
      </p:pic>
      <p:grpSp>
        <p:nvGrpSpPr>
          <p:cNvPr id="12" name="Group 11"/>
          <p:cNvGrpSpPr/>
          <p:nvPr/>
        </p:nvGrpSpPr>
        <p:grpSpPr>
          <a:xfrm>
            <a:off x="1009310" y="1297930"/>
            <a:ext cx="7055012" cy="5306142"/>
            <a:chOff x="1009310" y="1297930"/>
            <a:chExt cx="7055012" cy="5306142"/>
          </a:xfrm>
        </p:grpSpPr>
        <p:grpSp>
          <p:nvGrpSpPr>
            <p:cNvPr id="18" name="Group 17"/>
            <p:cNvGrpSpPr/>
            <p:nvPr/>
          </p:nvGrpSpPr>
          <p:grpSpPr>
            <a:xfrm>
              <a:off x="1079678" y="1297930"/>
              <a:ext cx="6984644" cy="5283071"/>
              <a:chOff x="6901375" y="934321"/>
              <a:chExt cx="6984644" cy="5732040"/>
            </a:xfrm>
          </p:grpSpPr>
          <p:sp>
            <p:nvSpPr>
              <p:cNvPr id="9" name="TextBox 8"/>
              <p:cNvSpPr txBox="1"/>
              <p:nvPr/>
            </p:nvSpPr>
            <p:spPr>
              <a:xfrm>
                <a:off x="8346728" y="934321"/>
                <a:ext cx="4093939" cy="701258"/>
              </a:xfrm>
              <a:prstGeom prst="rect">
                <a:avLst/>
              </a:prstGeom>
              <a:noFill/>
            </p:spPr>
            <p:txBody>
              <a:bodyPr wrap="none" rtlCol="0">
                <a:spAutoFit/>
              </a:bodyPr>
              <a:lstStyle/>
              <a:p>
                <a:r>
                  <a:rPr lang="en-US" sz="3600" b="1" dirty="0" smtClean="0"/>
                  <a:t>How your brain sees</a:t>
                </a:r>
                <a:endParaRPr lang="en-US" sz="3600" b="1" dirty="0"/>
              </a:p>
            </p:txBody>
          </p:sp>
          <p:pic>
            <p:nvPicPr>
              <p:cNvPr id="15" name="Picture 14" descr="thorp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1375" y="1632146"/>
                <a:ext cx="6984644" cy="5034215"/>
              </a:xfrm>
              <a:prstGeom prst="rect">
                <a:avLst/>
              </a:prstGeom>
            </p:spPr>
          </p:pic>
        </p:grpSp>
        <p:sp>
          <p:nvSpPr>
            <p:cNvPr id="3" name="TextBox 2"/>
            <p:cNvSpPr txBox="1"/>
            <p:nvPr/>
          </p:nvSpPr>
          <p:spPr>
            <a:xfrm>
              <a:off x="1009310" y="6357851"/>
              <a:ext cx="4840701" cy="246221"/>
            </a:xfrm>
            <a:prstGeom prst="rect">
              <a:avLst/>
            </a:prstGeom>
            <a:noFill/>
          </p:spPr>
          <p:txBody>
            <a:bodyPr wrap="none" rtlCol="0">
              <a:spAutoFit/>
            </a:bodyPr>
            <a:lstStyle/>
            <a:p>
              <a:r>
                <a:rPr lang="en-US" sz="1000" dirty="0" smtClean="0">
                  <a:hlinkClick r:id="rId6"/>
                </a:rPr>
                <a:t>http://www.cns.nyu.edu/heegerlab/content/publications/Tolhurst-VisNeurosci1997a.pdf</a:t>
              </a:r>
              <a:endParaRPr lang="en-US" sz="1000" dirty="0"/>
            </a:p>
          </p:txBody>
        </p:sp>
        <p:sp>
          <p:nvSpPr>
            <p:cNvPr id="6" name="TextBox 5"/>
            <p:cNvSpPr txBox="1"/>
            <p:nvPr/>
          </p:nvSpPr>
          <p:spPr>
            <a:xfrm>
              <a:off x="6395626" y="6357851"/>
              <a:ext cx="1668696" cy="246221"/>
            </a:xfrm>
            <a:prstGeom prst="rect">
              <a:avLst/>
            </a:prstGeom>
            <a:noFill/>
          </p:spPr>
          <p:txBody>
            <a:bodyPr wrap="none" rtlCol="0">
              <a:spAutoFit/>
            </a:bodyPr>
            <a:lstStyle/>
            <a:p>
              <a:r>
                <a:rPr lang="en-US" sz="1000" dirty="0" smtClean="0"/>
                <a:t>Slide courtesy Simon Thorpe</a:t>
              </a:r>
              <a:endParaRPr lang="en-US" sz="1000" dirty="0"/>
            </a:p>
          </p:txBody>
        </p:sp>
      </p:grpSp>
      <p:sp>
        <p:nvSpPr>
          <p:cNvPr id="5" name="Rectangle 4"/>
          <p:cNvSpPr/>
          <p:nvPr/>
        </p:nvSpPr>
        <p:spPr>
          <a:xfrm>
            <a:off x="6267484" y="2313593"/>
            <a:ext cx="1605585" cy="496629"/>
          </a:xfrm>
          <a:prstGeom prst="rect">
            <a:avLst/>
          </a:prstGeom>
          <a:solidFill>
            <a:schemeClr val="lt1">
              <a:alpha val="2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Rectangle 16"/>
          <p:cNvSpPr/>
          <p:nvPr/>
        </p:nvSpPr>
        <p:spPr>
          <a:xfrm>
            <a:off x="5964649" y="4309285"/>
            <a:ext cx="1490947" cy="5654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p:cNvSpPr/>
          <p:nvPr/>
        </p:nvSpPr>
        <p:spPr>
          <a:xfrm>
            <a:off x="4995541" y="4874741"/>
            <a:ext cx="1400086" cy="5654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Rectangle 20"/>
          <p:cNvSpPr/>
          <p:nvPr/>
        </p:nvSpPr>
        <p:spPr>
          <a:xfrm>
            <a:off x="1417199" y="2209857"/>
            <a:ext cx="1678521" cy="565456"/>
          </a:xfrm>
          <a:prstGeom prst="rect">
            <a:avLst/>
          </a:prstGeom>
          <a:solidFill>
            <a:schemeClr val="lt1">
              <a:alpha val="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94511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5" grpId="1" animBg="1"/>
      <p:bldP spid="17" grpId="0" animBg="1"/>
      <p:bldP spid="17" grpId="1" animBg="1"/>
      <p:bldP spid="20" grpId="0" animBg="1"/>
      <p:bldP spid="20" grpId="1" animBg="1"/>
      <p:bldP spid="21" grpId="0" animBg="1"/>
      <p:bldP spid="2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There’s More</a:t>
            </a:r>
            <a:endParaRPr lang="en-US" dirty="0"/>
          </a:p>
        </p:txBody>
      </p:sp>
      <p:pic>
        <p:nvPicPr>
          <p:cNvPr id="4" name="Picture 3" descr="sk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17" y="1538069"/>
            <a:ext cx="8525767" cy="4747387"/>
          </a:xfrm>
          <a:prstGeom prst="rect">
            <a:avLst/>
          </a:prstGeom>
        </p:spPr>
      </p:pic>
    </p:spTree>
    <p:extLst>
      <p:ext uri="{BB962C8B-B14F-4D97-AF65-F5344CB8AC3E}">
        <p14:creationId xmlns:p14="http://schemas.microsoft.com/office/powerpoint/2010/main" val="184421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mot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2453"/>
            <a:ext cx="9144000" cy="5446470"/>
          </a:xfrm>
          <a:prstGeom prst="rect">
            <a:avLst/>
          </a:prstGeom>
        </p:spPr>
      </p:pic>
      <p:pic>
        <p:nvPicPr>
          <p:cNvPr id="5" name="Picture 4" descr="emotio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9402" y="4624161"/>
            <a:ext cx="5584598" cy="2233839"/>
          </a:xfrm>
          <a:prstGeom prst="rect">
            <a:avLst/>
          </a:prstGeom>
          <a:ln>
            <a:solidFill>
              <a:schemeClr val="tx1"/>
            </a:solidFill>
          </a:ln>
        </p:spPr>
      </p:pic>
      <p:sp>
        <p:nvSpPr>
          <p:cNvPr id="6" name="TextBox 5"/>
          <p:cNvSpPr txBox="1"/>
          <p:nvPr/>
        </p:nvSpPr>
        <p:spPr>
          <a:xfrm>
            <a:off x="495704" y="193252"/>
            <a:ext cx="8341947" cy="584776"/>
          </a:xfrm>
          <a:prstGeom prst="rect">
            <a:avLst/>
          </a:prstGeom>
          <a:noFill/>
        </p:spPr>
        <p:txBody>
          <a:bodyPr wrap="none" rtlCol="0">
            <a:spAutoFit/>
          </a:bodyPr>
          <a:lstStyle/>
          <a:p>
            <a:r>
              <a:rPr lang="en-US" sz="3200" b="1" dirty="0" smtClean="0"/>
              <a:t>Think Speech/Object Recognition is Impressive?</a:t>
            </a:r>
          </a:p>
        </p:txBody>
      </p:sp>
    </p:spTree>
    <p:extLst>
      <p:ext uri="{BB962C8B-B14F-4D97-AF65-F5344CB8AC3E}">
        <p14:creationId xmlns:p14="http://schemas.microsoft.com/office/powerpoint/2010/main" val="116510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149402"/>
            <a:ext cx="8493120" cy="1200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en-US" sz="3600" b="1" dirty="0" smtClean="0">
                <a:latin typeface="Arial" charset="0"/>
              </a:rPr>
              <a:t>So How Does This Work?</a:t>
            </a:r>
          </a:p>
          <a:p>
            <a:pPr algn="ctr"/>
            <a:r>
              <a:rPr lang="en-GB" altLang="en-US" sz="3200" b="1" dirty="0" smtClean="0">
                <a:latin typeface="Arial" charset="0"/>
              </a:rPr>
              <a:t>Facial </a:t>
            </a:r>
            <a:r>
              <a:rPr lang="en-GB" altLang="en-US" sz="3200" b="1" dirty="0" err="1" smtClean="0">
                <a:latin typeface="Arial" charset="0"/>
              </a:rPr>
              <a:t>Keypoints</a:t>
            </a:r>
            <a:endParaRPr lang="en-GB" altLang="en-US" sz="3200" b="1" dirty="0">
              <a:latin typeface="Arial" charset="0"/>
            </a:endParaRPr>
          </a:p>
        </p:txBody>
      </p:sp>
      <p:grpSp>
        <p:nvGrpSpPr>
          <p:cNvPr id="2" name="Group 1"/>
          <p:cNvGrpSpPr/>
          <p:nvPr/>
        </p:nvGrpSpPr>
        <p:grpSpPr>
          <a:xfrm>
            <a:off x="704892" y="1565564"/>
            <a:ext cx="7734219" cy="7963495"/>
            <a:chOff x="97920" y="862922"/>
            <a:chExt cx="8858880" cy="9220319"/>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920" y="5943241"/>
              <a:ext cx="1226880" cy="6523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40" y="862922"/>
              <a:ext cx="4599923" cy="55007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953723" y="6546600"/>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089" b="1" dirty="0" err="1">
                  <a:latin typeface="Arial" charset="0"/>
                </a:rPr>
                <a:t>Jelena</a:t>
              </a:r>
              <a:r>
                <a:rPr lang="en-GB" altLang="en-US" sz="1089" b="1" dirty="0">
                  <a:latin typeface="Arial" charset="0"/>
                </a:rPr>
                <a:t> </a:t>
              </a:r>
              <a:r>
                <a:rPr lang="en-GB" altLang="en-US" sz="1089" b="1" dirty="0" err="1">
                  <a:latin typeface="Arial" charset="0"/>
                </a:rPr>
                <a:t>Stajic</a:t>
              </a:r>
              <a:r>
                <a:rPr lang="en-GB" altLang="en-US" sz="1089" b="1" dirty="0">
                  <a:latin typeface="Arial" charset="0"/>
                </a:rPr>
                <a:t> et al. Science 2015;349:248-249</a:t>
              </a:r>
            </a:p>
          </p:txBody>
        </p:sp>
        <p:sp>
          <p:nvSpPr>
            <p:cNvPr id="3077" name="Text Box 5"/>
            <p:cNvSpPr txBox="1">
              <a:spLocks noChangeArrowheads="1"/>
            </p:cNvSpPr>
            <p:nvPr/>
          </p:nvSpPr>
          <p:spPr bwMode="auto">
            <a:xfrm>
              <a:off x="97920" y="661284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en-US" sz="907">
                  <a:latin typeface="Arial" charset="0"/>
                </a:rPr>
                <a:t>Published by AAAS</a:t>
              </a:r>
            </a:p>
          </p:txBody>
        </p:sp>
      </p:grpSp>
    </p:spTree>
    <p:extLst>
      <p:ext uri="{BB962C8B-B14F-4D97-AF65-F5344CB8AC3E}">
        <p14:creationId xmlns:p14="http://schemas.microsoft.com/office/powerpoint/2010/main" val="18439933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Everyone is getting into the game</a:t>
            </a:r>
            <a:br>
              <a:rPr lang="en-US" dirty="0" smtClean="0"/>
            </a:br>
            <a:r>
              <a:rPr lang="en-US" sz="3600" dirty="0" smtClean="0"/>
              <a:t>(M&amp;A Gone Wild)</a:t>
            </a:r>
            <a:endParaRPr lang="en-US" sz="3600" dirty="0"/>
          </a:p>
        </p:txBody>
      </p:sp>
      <p:pic>
        <p:nvPicPr>
          <p:cNvPr id="4" name="Picture 3" descr="whet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9939"/>
            <a:ext cx="9144000" cy="4643686"/>
          </a:xfrm>
          <a:prstGeom prst="rect">
            <a:avLst/>
          </a:prstGeom>
        </p:spPr>
      </p:pic>
      <p:sp>
        <p:nvSpPr>
          <p:cNvPr id="3" name="TextBox 2"/>
          <p:cNvSpPr txBox="1"/>
          <p:nvPr/>
        </p:nvSpPr>
        <p:spPr>
          <a:xfrm rot="19603000">
            <a:off x="-232777" y="2972776"/>
            <a:ext cx="9609554" cy="95410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dirty="0" smtClean="0"/>
              <a:t>More Recently</a:t>
            </a:r>
          </a:p>
          <a:p>
            <a:pPr algn="ctr"/>
            <a:r>
              <a:rPr lang="en-US" sz="2400" dirty="0" smtClean="0">
                <a:hlinkClick r:id="rId3"/>
              </a:rPr>
              <a:t>http://www.cruxialcio.com/twitter-joins-ai-race-its-new-team-cortex-10393</a:t>
            </a:r>
            <a:endParaRPr lang="en-US" sz="2400" dirty="0"/>
          </a:p>
        </p:txBody>
      </p:sp>
    </p:spTree>
    <p:extLst>
      <p:ext uri="{BB962C8B-B14F-4D97-AF65-F5344CB8AC3E}">
        <p14:creationId xmlns:p14="http://schemas.microsoft.com/office/powerpoint/2010/main" val="141489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011" y="176239"/>
            <a:ext cx="8585979" cy="769441"/>
          </a:xfrm>
          <a:prstGeom prst="rect">
            <a:avLst/>
          </a:prstGeom>
          <a:noFill/>
        </p:spPr>
        <p:txBody>
          <a:bodyPr wrap="none" rtlCol="0">
            <a:spAutoFit/>
          </a:bodyPr>
          <a:lstStyle/>
          <a:p>
            <a:r>
              <a:rPr lang="en-US" sz="4400" b="1" dirty="0" smtClean="0">
                <a:latin typeface="Arial"/>
                <a:cs typeface="Arial"/>
              </a:rPr>
              <a:t>Why is this all happening now?</a:t>
            </a:r>
            <a:endParaRPr lang="en-US" sz="4400" b="1" dirty="0">
              <a:latin typeface="Arial"/>
              <a:cs typeface="Arial"/>
            </a:endParaRPr>
          </a:p>
        </p:txBody>
      </p:sp>
      <p:sp>
        <p:nvSpPr>
          <p:cNvPr id="3" name="TextBox 2"/>
          <p:cNvSpPr txBox="1"/>
          <p:nvPr/>
        </p:nvSpPr>
        <p:spPr>
          <a:xfrm>
            <a:off x="193440" y="1304212"/>
            <a:ext cx="8554508" cy="5324534"/>
          </a:xfrm>
          <a:prstGeom prst="rect">
            <a:avLst/>
          </a:prstGeom>
          <a:noFill/>
        </p:spPr>
        <p:txBody>
          <a:bodyPr wrap="square" rtlCol="0">
            <a:spAutoFit/>
          </a:bodyPr>
          <a:lstStyle/>
          <a:p>
            <a:pPr marL="285750" indent="-285750">
              <a:buFont typeface="Arial"/>
              <a:buChar char="•"/>
            </a:pPr>
            <a:r>
              <a:rPr lang="en-US" b="1" dirty="0" smtClean="0">
                <a:latin typeface="Arial"/>
                <a:cs typeface="Arial"/>
              </a:rPr>
              <a:t>Before 2006 people thought deep neural networks couldn’t be trained</a:t>
            </a:r>
          </a:p>
          <a:p>
            <a:pPr marL="742950" lvl="1" indent="-285750">
              <a:buFont typeface="Arial"/>
              <a:buChar char="•"/>
            </a:pPr>
            <a:r>
              <a:rPr lang="en-US" sz="1600" dirty="0" smtClean="0">
                <a:latin typeface="Arial"/>
                <a:cs typeface="Arial"/>
              </a:rPr>
              <a:t>So why now?</a:t>
            </a:r>
          </a:p>
          <a:p>
            <a:endParaRPr lang="en-US" b="1" dirty="0" smtClean="0">
              <a:latin typeface="Arial"/>
              <a:cs typeface="Arial"/>
            </a:endParaRPr>
          </a:p>
          <a:p>
            <a:pPr marL="285750" indent="-285750">
              <a:buFont typeface="Arial"/>
              <a:buChar char="•"/>
            </a:pPr>
            <a:r>
              <a:rPr lang="en-US" b="1" dirty="0" smtClean="0">
                <a:solidFill>
                  <a:srgbClr val="FF0000"/>
                </a:solidFill>
                <a:latin typeface="Arial"/>
                <a:cs typeface="Arial"/>
              </a:rPr>
              <a:t>Theoretical breakthroughs in 2006</a:t>
            </a:r>
          </a:p>
          <a:p>
            <a:pPr marL="742950" lvl="1" indent="-285750">
              <a:buFont typeface="Arial"/>
              <a:buChar char="•"/>
            </a:pPr>
            <a:r>
              <a:rPr lang="en-US" sz="1400" dirty="0" smtClean="0">
                <a:latin typeface="Arial"/>
                <a:cs typeface="Arial"/>
              </a:rPr>
              <a:t>Learned how to train deep neural networks</a:t>
            </a:r>
          </a:p>
          <a:p>
            <a:pPr marL="1200150" lvl="2" indent="-285750">
              <a:buFont typeface="Arial"/>
              <a:buChar char="•"/>
            </a:pPr>
            <a:r>
              <a:rPr lang="en-US" sz="1400" dirty="0" smtClean="0">
                <a:latin typeface="Arial"/>
                <a:cs typeface="Arial"/>
              </a:rPr>
              <a:t>Technically: Solved </a:t>
            </a:r>
            <a:r>
              <a:rPr lang="en-US" sz="1400" smtClean="0">
                <a:latin typeface="Arial"/>
                <a:cs typeface="Arial"/>
              </a:rPr>
              <a:t>the vanishing/exploding </a:t>
            </a:r>
            <a:r>
              <a:rPr lang="en-US" sz="1400" dirty="0" smtClean="0">
                <a:latin typeface="Arial"/>
                <a:cs typeface="Arial"/>
              </a:rPr>
              <a:t>gradient problem(s) (“butterfly effects”)</a:t>
            </a:r>
          </a:p>
          <a:p>
            <a:pPr marL="742950" lvl="1" indent="-285750">
              <a:buFont typeface="Arial"/>
              <a:buChar char="•"/>
            </a:pPr>
            <a:r>
              <a:rPr lang="en-US" sz="1400" dirty="0" smtClean="0">
                <a:latin typeface="Arial"/>
                <a:cs typeface="Arial"/>
              </a:rPr>
              <a:t>More recently: </a:t>
            </a:r>
            <a:r>
              <a:rPr lang="en-US" sz="1400" dirty="0" smtClean="0">
                <a:latin typeface="Arial"/>
                <a:cs typeface="Arial"/>
                <a:hlinkClick r:id="rId3"/>
              </a:rPr>
              <a:t>http://www.cs.toronto.edu/~fritz/absps/momentum.pdf</a:t>
            </a:r>
            <a:endParaRPr lang="en-US" sz="1400" dirty="0" smtClean="0">
              <a:latin typeface="Arial"/>
              <a:cs typeface="Arial"/>
            </a:endParaRPr>
          </a:p>
          <a:p>
            <a:pPr marL="742950" lvl="1" indent="-285750">
              <a:buFont typeface="Arial"/>
              <a:buChar char="•"/>
            </a:pPr>
            <a:r>
              <a:rPr lang="en-US" sz="1400" dirty="0">
                <a:latin typeface="Arial"/>
                <a:cs typeface="Arial"/>
              </a:rPr>
              <a:t>Nice overview of </a:t>
            </a:r>
            <a:r>
              <a:rPr lang="en-US" sz="1400" dirty="0" smtClean="0">
                <a:latin typeface="Arial"/>
                <a:cs typeface="Arial"/>
              </a:rPr>
              <a:t>LBH DL </a:t>
            </a:r>
            <a:r>
              <a:rPr lang="en-US" sz="1400" dirty="0">
                <a:latin typeface="Arial"/>
                <a:cs typeface="Arial"/>
              </a:rPr>
              <a:t>journey: </a:t>
            </a:r>
            <a:r>
              <a:rPr lang="en-US" sz="1400" dirty="0">
                <a:latin typeface="Arial"/>
                <a:cs typeface="Arial"/>
                <a:hlinkClick r:id="rId4"/>
              </a:rPr>
              <a:t>http://chronicle.com/article/The-Believers/190147</a:t>
            </a:r>
            <a:r>
              <a:rPr lang="en-US" sz="1400" dirty="0" smtClean="0">
                <a:latin typeface="Arial"/>
                <a:cs typeface="Arial"/>
                <a:hlinkClick r:id="rId4"/>
              </a:rPr>
              <a:t>/</a:t>
            </a:r>
            <a:endParaRPr lang="en-US" sz="1400" dirty="0" smtClean="0">
              <a:latin typeface="Arial"/>
              <a:cs typeface="Arial"/>
            </a:endParaRPr>
          </a:p>
          <a:p>
            <a:pPr marL="285750" indent="-285750">
              <a:buFont typeface="Arial"/>
              <a:buChar char="•"/>
            </a:pPr>
            <a:endParaRPr lang="en-US" b="1" dirty="0" smtClean="0">
              <a:latin typeface="Arial"/>
              <a:cs typeface="Arial"/>
            </a:endParaRPr>
          </a:p>
          <a:p>
            <a:pPr marL="285750" indent="-285750">
              <a:buFont typeface="Arial"/>
              <a:buChar char="•"/>
            </a:pPr>
            <a:r>
              <a:rPr lang="en-US" b="1" dirty="0">
                <a:solidFill>
                  <a:srgbClr val="FF0000"/>
                </a:solidFill>
                <a:latin typeface="Arial"/>
                <a:cs typeface="Arial"/>
              </a:rPr>
              <a:t>C</a:t>
            </a:r>
            <a:r>
              <a:rPr lang="en-US" b="1" dirty="0" smtClean="0">
                <a:solidFill>
                  <a:srgbClr val="FF0000"/>
                </a:solidFill>
                <a:latin typeface="Arial"/>
                <a:cs typeface="Arial"/>
              </a:rPr>
              <a:t>ompute</a:t>
            </a:r>
            <a:endParaRPr lang="en-US" b="1" dirty="0">
              <a:solidFill>
                <a:srgbClr val="FF0000"/>
              </a:solidFill>
              <a:latin typeface="Arial"/>
              <a:cs typeface="Arial"/>
            </a:endParaRPr>
          </a:p>
          <a:p>
            <a:pPr marL="742950" lvl="1" indent="-285750">
              <a:buFont typeface="Arial"/>
              <a:buChar char="•"/>
            </a:pPr>
            <a:r>
              <a:rPr lang="en-US" sz="1400" dirty="0">
                <a:latin typeface="Arial"/>
                <a:cs typeface="Arial"/>
              </a:rPr>
              <a:t>CPUs were </a:t>
            </a:r>
            <a:r>
              <a:rPr lang="en-US" sz="1400" dirty="0" smtClean="0">
                <a:latin typeface="Arial"/>
                <a:cs typeface="Arial"/>
              </a:rPr>
              <a:t>2^20s </a:t>
            </a:r>
            <a:r>
              <a:rPr lang="en-US" sz="1400" dirty="0">
                <a:latin typeface="Arial"/>
                <a:cs typeface="Arial"/>
              </a:rPr>
              <a:t>of times too slow</a:t>
            </a:r>
          </a:p>
          <a:p>
            <a:pPr marL="742950" lvl="1" indent="-285750">
              <a:buFont typeface="Arial"/>
              <a:buChar char="•"/>
            </a:pPr>
            <a:r>
              <a:rPr lang="en-US" sz="1400" dirty="0">
                <a:latin typeface="Arial"/>
                <a:cs typeface="Arial"/>
              </a:rPr>
              <a:t>Parallel processing/algorithms</a:t>
            </a:r>
          </a:p>
          <a:p>
            <a:pPr marL="742950" lvl="1" indent="-285750">
              <a:buFont typeface="Arial"/>
              <a:buChar char="•"/>
            </a:pPr>
            <a:r>
              <a:rPr lang="en-US" sz="1400" dirty="0" smtClean="0">
                <a:latin typeface="Arial"/>
                <a:cs typeface="Arial"/>
              </a:rPr>
              <a:t>GPUs + </a:t>
            </a:r>
            <a:r>
              <a:rPr lang="en-US" sz="1400" dirty="0" err="1" smtClean="0">
                <a:latin typeface="Arial"/>
                <a:cs typeface="Arial"/>
              </a:rPr>
              <a:t>OpenCL</a:t>
            </a:r>
            <a:r>
              <a:rPr lang="en-US" sz="1400" dirty="0" smtClean="0">
                <a:latin typeface="Arial"/>
                <a:cs typeface="Arial"/>
              </a:rPr>
              <a:t>/CUDA</a:t>
            </a:r>
          </a:p>
          <a:p>
            <a:pPr marL="742950" lvl="1" indent="-285750">
              <a:buFont typeface="Arial"/>
              <a:buChar char="•"/>
            </a:pPr>
            <a:endParaRPr lang="en-US" b="1" dirty="0" smtClean="0">
              <a:latin typeface="Arial"/>
              <a:cs typeface="Arial"/>
            </a:endParaRPr>
          </a:p>
          <a:p>
            <a:pPr marL="285750" indent="-285750">
              <a:buFont typeface="Arial"/>
              <a:buChar char="•"/>
            </a:pPr>
            <a:r>
              <a:rPr lang="en-US" b="1" dirty="0">
                <a:solidFill>
                  <a:srgbClr val="FF0000"/>
                </a:solidFill>
                <a:latin typeface="Arial"/>
                <a:cs typeface="Arial"/>
              </a:rPr>
              <a:t>D</a:t>
            </a:r>
            <a:r>
              <a:rPr lang="en-US" b="1" dirty="0" smtClean="0">
                <a:solidFill>
                  <a:srgbClr val="FF0000"/>
                </a:solidFill>
                <a:latin typeface="Arial"/>
                <a:cs typeface="Arial"/>
              </a:rPr>
              <a:t>atasets</a:t>
            </a:r>
            <a:endParaRPr lang="en-US" b="1" dirty="0">
              <a:solidFill>
                <a:srgbClr val="FF0000"/>
              </a:solidFill>
              <a:latin typeface="Arial"/>
              <a:cs typeface="Arial"/>
            </a:endParaRPr>
          </a:p>
          <a:p>
            <a:pPr marL="742950" lvl="1" indent="-285750">
              <a:buFont typeface="Arial"/>
              <a:buChar char="•"/>
            </a:pPr>
            <a:r>
              <a:rPr lang="en-US" sz="1400" dirty="0" smtClean="0">
                <a:latin typeface="Arial"/>
                <a:cs typeface="Arial"/>
              </a:rPr>
              <a:t>Massive data sets:  Google</a:t>
            </a:r>
            <a:r>
              <a:rPr lang="en-US" sz="1400" dirty="0">
                <a:latin typeface="Arial"/>
                <a:cs typeface="Arial"/>
              </a:rPr>
              <a:t>, FB, Baidu, </a:t>
            </a:r>
            <a:r>
              <a:rPr lang="en-US" sz="1400" dirty="0" smtClean="0">
                <a:latin typeface="Arial"/>
                <a:cs typeface="Arial"/>
              </a:rPr>
              <a:t>…</a:t>
            </a:r>
          </a:p>
          <a:p>
            <a:pPr marL="742950" lvl="1" indent="-285750">
              <a:buFont typeface="Arial"/>
              <a:buChar char="•"/>
            </a:pPr>
            <a:r>
              <a:rPr lang="en-US" sz="1400" dirty="0" smtClean="0">
                <a:latin typeface="Arial"/>
                <a:cs typeface="Arial"/>
              </a:rPr>
              <a:t>And the convergence of theory/practice in ML</a:t>
            </a:r>
          </a:p>
          <a:p>
            <a:pPr marL="742950" lvl="1" indent="-285750">
              <a:buFont typeface="Arial"/>
              <a:buChar char="•"/>
            </a:pPr>
            <a:endParaRPr lang="en-US" sz="1400" dirty="0" smtClean="0">
              <a:latin typeface="Arial"/>
              <a:cs typeface="Arial"/>
            </a:endParaRPr>
          </a:p>
          <a:p>
            <a:pPr marL="285750" indent="-285750">
              <a:buFont typeface="Arial"/>
              <a:buChar char="•"/>
            </a:pPr>
            <a:r>
              <a:rPr lang="en-US" b="1" dirty="0" smtClean="0">
                <a:latin typeface="Arial"/>
                <a:cs typeface="Arial"/>
              </a:rPr>
              <a:t>Alternate view of history?</a:t>
            </a:r>
          </a:p>
          <a:p>
            <a:pPr marL="742950" lvl="1" indent="-285750">
              <a:buFont typeface="Arial"/>
              <a:buChar char="•"/>
            </a:pPr>
            <a:r>
              <a:rPr lang="en-US" sz="1200" dirty="0" smtClean="0">
                <a:latin typeface="Arial"/>
                <a:cs typeface="Arial"/>
              </a:rPr>
              <a:t>LBH Nature DL review: </a:t>
            </a:r>
            <a:r>
              <a:rPr lang="en-US" sz="1200" dirty="0" smtClean="0">
                <a:latin typeface="Arial"/>
                <a:cs typeface="Arial"/>
                <a:hlinkClick r:id="rId5"/>
              </a:rPr>
              <a:t>http://www.nature.com/nature/journal/v521/n7553/full/nature14539.html</a:t>
            </a:r>
            <a:endParaRPr lang="en-US" sz="1200" dirty="0" smtClean="0">
              <a:latin typeface="Arial"/>
              <a:cs typeface="Arial"/>
            </a:endParaRPr>
          </a:p>
          <a:p>
            <a:pPr marL="742950" lvl="1" indent="-285750">
              <a:buFont typeface="Arial"/>
              <a:buChar char="•"/>
            </a:pPr>
            <a:r>
              <a:rPr lang="en-US" sz="1200" dirty="0">
                <a:latin typeface="Arial"/>
                <a:cs typeface="Arial"/>
              </a:rPr>
              <a:t>Jürgen </a:t>
            </a:r>
            <a:r>
              <a:rPr lang="en-US" sz="1200" dirty="0" err="1" smtClean="0">
                <a:latin typeface="Arial"/>
                <a:cs typeface="Arial"/>
              </a:rPr>
              <a:t>Schmidhuber’s</a:t>
            </a:r>
            <a:r>
              <a:rPr lang="en-US" sz="1200" dirty="0" smtClean="0">
                <a:latin typeface="Arial"/>
                <a:cs typeface="Arial"/>
              </a:rPr>
              <a:t> critique : </a:t>
            </a:r>
            <a:r>
              <a:rPr lang="en-US" sz="1200" dirty="0" smtClean="0">
                <a:latin typeface="Arial"/>
                <a:cs typeface="Arial"/>
                <a:hlinkClick r:id="rId6"/>
              </a:rPr>
              <a:t>http://people.idsia.ch/~juergen/deep-learning-conspiracy.html</a:t>
            </a:r>
            <a:endParaRPr lang="en-US" sz="1200" dirty="0" smtClean="0">
              <a:latin typeface="Arial"/>
              <a:cs typeface="Arial"/>
            </a:endParaRPr>
          </a:p>
          <a:p>
            <a:pPr marL="742950" lvl="1" indent="-285750">
              <a:buFont typeface="Arial"/>
              <a:buChar char="•"/>
            </a:pPr>
            <a:r>
              <a:rPr lang="en-US" sz="1200" dirty="0" smtClean="0">
                <a:latin typeface="Arial"/>
                <a:cs typeface="Arial"/>
              </a:rPr>
              <a:t>LBH rebuttal: </a:t>
            </a:r>
            <a:r>
              <a:rPr lang="en-US" sz="1200" dirty="0" smtClean="0">
                <a:latin typeface="Arial"/>
                <a:cs typeface="Arial"/>
                <a:hlinkClick r:id="rId7"/>
              </a:rPr>
              <a:t>http://recode.net/2015/07/15/ai-conspiracy-the-scientists-behind-deep-learning/</a:t>
            </a:r>
            <a:endParaRPr lang="en-US" sz="1200" dirty="0" smtClean="0">
              <a:latin typeface="Arial"/>
              <a:cs typeface="Arial"/>
            </a:endParaRPr>
          </a:p>
        </p:txBody>
      </p:sp>
      <p:grpSp>
        <p:nvGrpSpPr>
          <p:cNvPr id="9" name="Group 8"/>
          <p:cNvGrpSpPr/>
          <p:nvPr/>
        </p:nvGrpSpPr>
        <p:grpSpPr>
          <a:xfrm>
            <a:off x="-32338" y="3290546"/>
            <a:ext cx="8780285" cy="3567453"/>
            <a:chOff x="-32338" y="3078101"/>
            <a:chExt cx="8780285" cy="3781024"/>
          </a:xfrm>
        </p:grpSpPr>
        <p:sp>
          <p:nvSpPr>
            <p:cNvPr id="5" name="TextBox 4"/>
            <p:cNvSpPr txBox="1"/>
            <p:nvPr/>
          </p:nvSpPr>
          <p:spPr>
            <a:xfrm>
              <a:off x="-32338" y="6596804"/>
              <a:ext cx="1934813" cy="262321"/>
            </a:xfrm>
            <a:prstGeom prst="rect">
              <a:avLst/>
            </a:prstGeom>
            <a:noFill/>
          </p:spPr>
          <p:txBody>
            <a:bodyPr wrap="none" rtlCol="0">
              <a:spAutoFit/>
            </a:bodyPr>
            <a:lstStyle/>
            <a:p>
              <a:pPr>
                <a:lnSpc>
                  <a:spcPct val="90000"/>
                </a:lnSpc>
              </a:pPr>
              <a:r>
                <a:rPr lang="en-US" sz="1100" dirty="0" smtClean="0"/>
                <a:t>Image courtesy Yoshua Bengio</a:t>
              </a:r>
              <a:endParaRPr lang="en-US" sz="1100" dirty="0"/>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1888" y="3078101"/>
              <a:ext cx="3936059" cy="27075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0" name="Picture 9" descr="jurgen.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63556" y="6018389"/>
            <a:ext cx="1580444" cy="839611"/>
          </a:xfrm>
          <a:prstGeom prst="rect">
            <a:avLst/>
          </a:prstGeom>
        </p:spPr>
      </p:pic>
    </p:spTree>
    <p:extLst>
      <p:ext uri="{BB962C8B-B14F-4D97-AF65-F5344CB8AC3E}">
        <p14:creationId xmlns:p14="http://schemas.microsoft.com/office/powerpoint/2010/main" val="388501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303"/>
            <a:ext cx="8229600" cy="1143000"/>
          </a:xfrm>
        </p:spPr>
        <p:txBody>
          <a:bodyPr/>
          <a:lstStyle/>
          <a:p>
            <a:r>
              <a:rPr lang="en-US" dirty="0" smtClean="0"/>
              <a:t>Aside: GPUs</a:t>
            </a:r>
            <a:endParaRPr lang="en-US" dirty="0"/>
          </a:p>
        </p:txBody>
      </p:sp>
      <p:pic>
        <p:nvPicPr>
          <p:cNvPr id="4" name="Picture 3" descr="nvid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11" y="1188303"/>
            <a:ext cx="8264468" cy="3927633"/>
          </a:xfrm>
          <a:prstGeom prst="rect">
            <a:avLst/>
          </a:prstGeom>
          <a:ln>
            <a:solidFill>
              <a:schemeClr val="tx1"/>
            </a:solidFill>
          </a:ln>
        </p:spPr>
      </p:pic>
      <p:sp>
        <p:nvSpPr>
          <p:cNvPr id="5" name="TextBox 4"/>
          <p:cNvSpPr txBox="1"/>
          <p:nvPr/>
        </p:nvSpPr>
        <p:spPr>
          <a:xfrm>
            <a:off x="582111" y="5297125"/>
            <a:ext cx="6789038" cy="1523494"/>
          </a:xfrm>
          <a:prstGeom prst="rect">
            <a:avLst/>
          </a:prstGeom>
          <a:noFill/>
        </p:spPr>
        <p:txBody>
          <a:bodyPr wrap="none" rtlCol="0">
            <a:spAutoFit/>
          </a:bodyPr>
          <a:lstStyle/>
          <a:p>
            <a:pPr marL="285750" indent="-285750">
              <a:buFont typeface="Arial"/>
              <a:buChar char="•"/>
            </a:pPr>
            <a:r>
              <a:rPr lang="en-US" dirty="0" smtClean="0"/>
              <a:t>CUDA/</a:t>
            </a:r>
            <a:r>
              <a:rPr lang="en-US" dirty="0" err="1" smtClean="0"/>
              <a:t>OpenCL</a:t>
            </a:r>
            <a:r>
              <a:rPr lang="en-US" dirty="0" smtClean="0"/>
              <a:t> support built into most open source ML frameworks</a:t>
            </a:r>
          </a:p>
          <a:p>
            <a:pPr marL="742950" lvl="1" indent="-285750">
              <a:buFont typeface="Arial"/>
              <a:buChar char="•"/>
            </a:pPr>
            <a:r>
              <a:rPr lang="en-US" sz="1500" dirty="0" smtClean="0">
                <a:hlinkClick r:id="rId3"/>
              </a:rPr>
              <a:t>http://scikit-learn.org</a:t>
            </a:r>
            <a:endParaRPr lang="en-US" sz="1500" dirty="0"/>
          </a:p>
          <a:p>
            <a:pPr marL="742950" lvl="1" indent="-285750">
              <a:buFont typeface="Arial"/>
              <a:buChar char="•"/>
            </a:pPr>
            <a:r>
              <a:rPr lang="en-US" sz="1500" dirty="0" smtClean="0">
                <a:hlinkClick r:id="rId4"/>
              </a:rPr>
              <a:t>http://torch.ch/</a:t>
            </a:r>
            <a:endParaRPr lang="en-US" sz="1500" dirty="0" smtClean="0"/>
          </a:p>
          <a:p>
            <a:pPr marL="742950" lvl="1" indent="-285750">
              <a:buFont typeface="Arial"/>
              <a:buChar char="•"/>
            </a:pPr>
            <a:r>
              <a:rPr lang="en-US" sz="1500" dirty="0" smtClean="0">
                <a:hlinkClick r:id="rId5"/>
              </a:rPr>
              <a:t>http://caffe.berkeleyvision.org/</a:t>
            </a:r>
            <a:endParaRPr lang="en-US" sz="1500" dirty="0" smtClean="0"/>
          </a:p>
          <a:p>
            <a:pPr marL="742950" lvl="1" indent="-285750">
              <a:buFont typeface="Arial"/>
              <a:buChar char="•"/>
            </a:pPr>
            <a:r>
              <a:rPr lang="en-US" sz="1500" dirty="0" smtClean="0">
                <a:hlinkClick r:id="rId6"/>
              </a:rPr>
              <a:t>http://apollo.deepmatter.io/</a:t>
            </a:r>
            <a:endParaRPr lang="en-US" sz="1500" dirty="0" smtClean="0"/>
          </a:p>
          <a:p>
            <a:pPr marL="742950" lvl="1" indent="-285750">
              <a:buFont typeface="Arial"/>
              <a:buChar char="•"/>
            </a:pPr>
            <a:r>
              <a:rPr lang="en-US" sz="1500" dirty="0" smtClean="0"/>
              <a:t>…</a:t>
            </a:r>
            <a:endParaRPr lang="en-US" sz="1500" dirty="0"/>
          </a:p>
        </p:txBody>
      </p:sp>
      <p:sp>
        <p:nvSpPr>
          <p:cNvPr id="7" name="TextBox 6"/>
          <p:cNvSpPr txBox="1"/>
          <p:nvPr/>
        </p:nvSpPr>
        <p:spPr>
          <a:xfrm>
            <a:off x="4743697" y="5897289"/>
            <a:ext cx="4314001"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BTW, the </a:t>
            </a:r>
            <a:r>
              <a:rPr lang="en-US" dirty="0" smtClean="0">
                <a:sym typeface="Wingdings"/>
              </a:rPr>
              <a:t>ML community has a strong</a:t>
            </a:r>
          </a:p>
          <a:p>
            <a:r>
              <a:rPr lang="en-US" dirty="0">
                <a:sym typeface="Wingdings"/>
              </a:rPr>
              <a:t>a</a:t>
            </a:r>
            <a:r>
              <a:rPr lang="en-US" dirty="0" smtClean="0">
                <a:sym typeface="Wingdings"/>
              </a:rPr>
              <a:t>nd long standing open{source,data,model} </a:t>
            </a:r>
          </a:p>
          <a:p>
            <a:r>
              <a:rPr lang="en-US" dirty="0" smtClean="0">
                <a:sym typeface="Wingdings"/>
              </a:rPr>
              <a:t>tradition/culture #openscience</a:t>
            </a:r>
          </a:p>
        </p:txBody>
      </p:sp>
      <p:pic>
        <p:nvPicPr>
          <p:cNvPr id="8" name="Picture 7" descr="ec2_gpu_instan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590" y="1682256"/>
            <a:ext cx="7732821" cy="3130267"/>
          </a:xfrm>
          <a:prstGeom prst="rect">
            <a:avLst/>
          </a:prstGeom>
          <a:ln>
            <a:solidFill>
              <a:schemeClr val="tx1"/>
            </a:solidFill>
          </a:ln>
        </p:spPr>
      </p:pic>
    </p:spTree>
    <p:extLst>
      <p:ext uri="{BB962C8B-B14F-4D97-AF65-F5344CB8AC3E}">
        <p14:creationId xmlns:p14="http://schemas.microsoft.com/office/powerpoint/2010/main" val="22483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Ok, But What About Networking?</a:t>
            </a:r>
            <a:br>
              <a:rPr lang="en-US" dirty="0" smtClean="0"/>
            </a:br>
            <a:r>
              <a:rPr lang="en-US" sz="3100" dirty="0" smtClean="0"/>
              <a:t> (from NANOG 64)</a:t>
            </a:r>
            <a:endParaRPr lang="en-US" sz="3100" dirty="0"/>
          </a:p>
        </p:txBody>
      </p:sp>
      <p:pic>
        <p:nvPicPr>
          <p:cNvPr id="4" name="Picture 3" descr="szareck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558"/>
            <a:ext cx="9144000" cy="5036442"/>
          </a:xfrm>
          <a:prstGeom prst="rect">
            <a:avLst/>
          </a:prstGeom>
        </p:spPr>
      </p:pic>
      <p:sp>
        <p:nvSpPr>
          <p:cNvPr id="5" name="Rectangle 4"/>
          <p:cNvSpPr/>
          <p:nvPr/>
        </p:nvSpPr>
        <p:spPr>
          <a:xfrm>
            <a:off x="457200" y="4265831"/>
            <a:ext cx="8229600" cy="864614"/>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0" y="6581001"/>
            <a:ext cx="7853432"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https://www.nanog.org/sites/default/files//meetings/NANOG64/1023/20150603_Szarecki_Architecture_For_Fine-Grain__v2.pdf</a:t>
            </a:r>
            <a:endParaRPr lang="en-US" sz="1100" dirty="0"/>
          </a:p>
        </p:txBody>
      </p:sp>
    </p:spTree>
    <p:extLst>
      <p:ext uri="{BB962C8B-B14F-4D97-AF65-F5344CB8AC3E}">
        <p14:creationId xmlns:p14="http://schemas.microsoft.com/office/powerpoint/2010/main" val="129340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More from NANOG 64</a:t>
            </a:r>
            <a:endParaRPr lang="en-US" dirty="0"/>
          </a:p>
        </p:txBody>
      </p:sp>
      <p:pic>
        <p:nvPicPr>
          <p:cNvPr id="4" name="Picture 3" descr="annes_josh_nanog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50752"/>
            <a:ext cx="8686800" cy="4772378"/>
          </a:xfrm>
          <a:prstGeom prst="rect">
            <a:avLst/>
          </a:prstGeom>
        </p:spPr>
      </p:pic>
      <p:sp>
        <p:nvSpPr>
          <p:cNvPr id="5" name="Rectangle 4"/>
          <p:cNvSpPr/>
          <p:nvPr/>
        </p:nvSpPr>
        <p:spPr>
          <a:xfrm>
            <a:off x="3191419" y="3509424"/>
            <a:ext cx="4845610" cy="718597"/>
          </a:xfrm>
          <a:prstGeom prst="rect">
            <a:avLst/>
          </a:prstGeom>
          <a:solidFill>
            <a:srgbClr val="008000">
              <a:alpha val="3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42203" y="6596390"/>
            <a:ext cx="6776214" cy="261610"/>
          </a:xfrm>
          <a:prstGeom prst="rect">
            <a:avLst/>
          </a:prstGeom>
          <a:noFill/>
        </p:spPr>
        <p:txBody>
          <a:bodyPr wrap="none" rtlCol="0">
            <a:spAutoFit/>
          </a:bodyPr>
          <a:lstStyle/>
          <a:p>
            <a:r>
              <a:rPr lang="en-US" sz="1100" dirty="0" smtClean="0"/>
              <a:t>See </a:t>
            </a:r>
            <a:r>
              <a:rPr lang="en-US" sz="1100" dirty="0" smtClean="0">
                <a:hlinkClick r:id="rId3"/>
              </a:rPr>
              <a:t>https://www.nanog.org/sites/default/files//meetings/NANOG64/1011/20150604_George_Sdn_In_The_v1.pdf</a:t>
            </a:r>
            <a:endParaRPr lang="en-US" sz="1100" dirty="0"/>
          </a:p>
        </p:txBody>
      </p:sp>
    </p:spTree>
    <p:extLst>
      <p:ext uri="{BB962C8B-B14F-4D97-AF65-F5344CB8AC3E}">
        <p14:creationId xmlns:p14="http://schemas.microsoft.com/office/powerpoint/2010/main" val="31795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IRTF Current Events</a:t>
            </a:r>
            <a:br>
              <a:rPr lang="en-US" dirty="0" smtClean="0"/>
            </a:br>
            <a:r>
              <a:rPr lang="en-US" sz="2700" dirty="0" smtClean="0">
                <a:hlinkClick r:id="rId2" action="ppaction://hlinkfile"/>
              </a:rPr>
              <a:t>http://trac.tools.ietf.org/group/irtf/trac/wiki/nml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46" y="1842052"/>
            <a:ext cx="7923109" cy="4676330"/>
          </a:xfrm>
          <a:prstGeom prst="rect">
            <a:avLst/>
          </a:prstGeom>
        </p:spPr>
      </p:pic>
    </p:spTree>
    <p:extLst>
      <p:ext uri="{BB962C8B-B14F-4D97-AF65-F5344CB8AC3E}">
        <p14:creationId xmlns:p14="http://schemas.microsoft.com/office/powerpoint/2010/main" val="1773761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alphaModFix amt="44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u="sng" dirty="0" smtClean="0"/>
              <a:t>Goals for this Talk</a:t>
            </a:r>
            <a:endParaRPr lang="en-US" sz="5400" b="1" u="sng" dirty="0"/>
          </a:p>
        </p:txBody>
      </p:sp>
      <p:sp>
        <p:nvSpPr>
          <p:cNvPr id="5" name="TextBox 4"/>
          <p:cNvSpPr txBox="1"/>
          <p:nvPr/>
        </p:nvSpPr>
        <p:spPr>
          <a:xfrm>
            <a:off x="460638" y="1509140"/>
            <a:ext cx="8222724" cy="5016758"/>
          </a:xfrm>
          <a:prstGeom prst="rect">
            <a:avLst/>
          </a:prstGeom>
          <a:noFill/>
        </p:spPr>
        <p:txBody>
          <a:bodyPr wrap="none" rtlCol="0">
            <a:spAutoFit/>
          </a:bodyPr>
          <a:lstStyle/>
          <a:p>
            <a:r>
              <a:rPr lang="en-US" sz="4000" b="1" dirty="0">
                <a:solidFill>
                  <a:prstClr val="black"/>
                </a:solidFill>
                <a:latin typeface="Calibri"/>
              </a:rPr>
              <a:t>To </a:t>
            </a:r>
            <a:r>
              <a:rPr lang="en-US" sz="4000" b="1" dirty="0" smtClean="0">
                <a:solidFill>
                  <a:prstClr val="black"/>
                </a:solidFill>
                <a:latin typeface="Calibri"/>
              </a:rPr>
              <a:t>take a look at the current state</a:t>
            </a:r>
          </a:p>
          <a:p>
            <a:r>
              <a:rPr lang="en-US" sz="4000" b="1" dirty="0">
                <a:solidFill>
                  <a:prstClr val="black"/>
                </a:solidFill>
                <a:latin typeface="Calibri"/>
              </a:rPr>
              <a:t>o</a:t>
            </a:r>
            <a:r>
              <a:rPr lang="en-US" sz="4000" b="1" dirty="0" smtClean="0">
                <a:solidFill>
                  <a:prstClr val="black"/>
                </a:solidFill>
                <a:latin typeface="Calibri"/>
              </a:rPr>
              <a:t>f the art in Machine Learning, </a:t>
            </a:r>
          </a:p>
          <a:p>
            <a:r>
              <a:rPr lang="en-US" sz="4000" b="1" dirty="0" smtClean="0">
                <a:solidFill>
                  <a:prstClr val="black"/>
                </a:solidFill>
                <a:latin typeface="Calibri"/>
              </a:rPr>
              <a:t>give </a:t>
            </a:r>
            <a:r>
              <a:rPr lang="en-US" sz="4000" b="1" dirty="0">
                <a:solidFill>
                  <a:prstClr val="black"/>
                </a:solidFill>
                <a:latin typeface="Calibri"/>
              </a:rPr>
              <a:t>us a basic </a:t>
            </a:r>
            <a:r>
              <a:rPr lang="en-US" sz="4000" b="1" dirty="0" smtClean="0">
                <a:solidFill>
                  <a:prstClr val="black"/>
                </a:solidFill>
                <a:latin typeface="Calibri"/>
              </a:rPr>
              <a:t>understanding of </a:t>
            </a:r>
          </a:p>
          <a:p>
            <a:r>
              <a:rPr lang="en-US" sz="4000" b="1" dirty="0">
                <a:solidFill>
                  <a:prstClr val="black"/>
                </a:solidFill>
                <a:latin typeface="Calibri"/>
              </a:rPr>
              <a:t>w</a:t>
            </a:r>
            <a:r>
              <a:rPr lang="en-US" sz="4000" b="1" dirty="0" smtClean="0">
                <a:solidFill>
                  <a:prstClr val="black"/>
                </a:solidFill>
                <a:latin typeface="Calibri"/>
              </a:rPr>
              <a:t>hat Machine </a:t>
            </a:r>
            <a:r>
              <a:rPr lang="en-US" sz="4000" b="1" dirty="0">
                <a:solidFill>
                  <a:prstClr val="black"/>
                </a:solidFill>
                <a:latin typeface="Calibri"/>
              </a:rPr>
              <a:t>L</a:t>
            </a:r>
            <a:r>
              <a:rPr lang="en-US" sz="4000" b="1" dirty="0" smtClean="0">
                <a:solidFill>
                  <a:prstClr val="black"/>
                </a:solidFill>
                <a:latin typeface="Calibri"/>
              </a:rPr>
              <a:t>earning is (to the</a:t>
            </a:r>
          </a:p>
          <a:p>
            <a:r>
              <a:rPr lang="en-US" sz="4000" b="1" dirty="0">
                <a:solidFill>
                  <a:prstClr val="black"/>
                </a:solidFill>
                <a:latin typeface="Calibri"/>
              </a:rPr>
              <a:t>e</a:t>
            </a:r>
            <a:r>
              <a:rPr lang="en-US" sz="4000" b="1" dirty="0" smtClean="0">
                <a:solidFill>
                  <a:prstClr val="black"/>
                </a:solidFill>
                <a:latin typeface="Calibri"/>
              </a:rPr>
              <a:t>xtent possible given our limited</a:t>
            </a:r>
          </a:p>
          <a:p>
            <a:r>
              <a:rPr lang="en-US" sz="4000" b="1" dirty="0" smtClean="0">
                <a:solidFill>
                  <a:prstClr val="black"/>
                </a:solidFill>
                <a:latin typeface="Calibri"/>
              </a:rPr>
              <a:t>time), and to understand  how we</a:t>
            </a:r>
          </a:p>
          <a:p>
            <a:r>
              <a:rPr lang="en-US" sz="4000" b="1" dirty="0" smtClean="0">
                <a:solidFill>
                  <a:prstClr val="black"/>
                </a:solidFill>
                <a:latin typeface="Calibri"/>
              </a:rPr>
              <a:t>might use it in a network/automation </a:t>
            </a:r>
          </a:p>
          <a:p>
            <a:r>
              <a:rPr lang="en-US" sz="4000" b="1" dirty="0" smtClean="0">
                <a:solidFill>
                  <a:prstClr val="black"/>
                </a:solidFill>
                <a:latin typeface="Calibri"/>
              </a:rPr>
              <a:t>setting</a:t>
            </a:r>
            <a:endParaRPr lang="en-US" sz="3200" b="1" dirty="0" smtClean="0">
              <a:solidFill>
                <a:prstClr val="black"/>
              </a:solidFill>
              <a:latin typeface="Calibri"/>
            </a:endParaRPr>
          </a:p>
        </p:txBody>
      </p:sp>
      <p:sp>
        <p:nvSpPr>
          <p:cNvPr id="4" name="TextBox 3"/>
          <p:cNvSpPr txBox="1"/>
          <p:nvPr/>
        </p:nvSpPr>
        <p:spPr>
          <a:xfrm rot="19679534">
            <a:off x="386184" y="1954003"/>
            <a:ext cx="8176433" cy="280076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400" b="1" dirty="0" smtClean="0">
                <a:solidFill>
                  <a:srgbClr val="FF0000"/>
                </a:solidFill>
              </a:rPr>
              <a:t>While Machine Learning is really all about math, this talk attempts to go easy on all of that (just a little math…) </a:t>
            </a:r>
            <a:r>
              <a:rPr lang="en-US" sz="4400" b="1" dirty="0" smtClean="0">
                <a:solidFill>
                  <a:srgbClr val="FF0000"/>
                </a:solidFill>
                <a:sym typeface="Wingdings"/>
              </a:rPr>
              <a:t></a:t>
            </a:r>
          </a:p>
        </p:txBody>
      </p:sp>
      <p:sp>
        <p:nvSpPr>
          <p:cNvPr id="6" name="TextBox 5"/>
          <p:cNvSpPr txBox="1"/>
          <p:nvPr/>
        </p:nvSpPr>
        <p:spPr>
          <a:xfrm>
            <a:off x="-1881320" y="435901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418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167"/>
            <a:ext cx="8229600" cy="873081"/>
          </a:xfrm>
        </p:spPr>
        <p:txBody>
          <a:bodyPr/>
          <a:lstStyle/>
          <a:p>
            <a:r>
              <a:rPr lang="en-US" dirty="0" smtClean="0"/>
              <a:t>OPNFV</a:t>
            </a:r>
            <a:endParaRPr lang="en-US" dirty="0"/>
          </a:p>
        </p:txBody>
      </p:sp>
      <p:pic>
        <p:nvPicPr>
          <p:cNvPr id="4" name="Picture 3" descr="collecto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295" y="1462461"/>
            <a:ext cx="6753411" cy="4962245"/>
          </a:xfrm>
          <a:prstGeom prst="rect">
            <a:avLst/>
          </a:prstGeom>
        </p:spPr>
      </p:pic>
      <p:sp>
        <p:nvSpPr>
          <p:cNvPr id="5" name="TextBox 4"/>
          <p:cNvSpPr txBox="1"/>
          <p:nvPr/>
        </p:nvSpPr>
        <p:spPr>
          <a:xfrm>
            <a:off x="0" y="6563205"/>
            <a:ext cx="5731783" cy="276999"/>
          </a:xfrm>
          <a:prstGeom prst="rect">
            <a:avLst/>
          </a:prstGeom>
          <a:noFill/>
        </p:spPr>
        <p:txBody>
          <a:bodyPr wrap="none" rtlCol="0">
            <a:spAutoFit/>
          </a:bodyPr>
          <a:lstStyle/>
          <a:p>
            <a:r>
              <a:rPr lang="en-US" sz="1200" dirty="0" smtClean="0"/>
              <a:t>See </a:t>
            </a:r>
            <a:r>
              <a:rPr lang="en-US" sz="1200" dirty="0" smtClean="0">
                <a:hlinkClick r:id="rId3"/>
              </a:rPr>
              <a:t>https://wiki.opnfv.org/requirements_projects/data_collection_of_failure_prediction</a:t>
            </a:r>
            <a:endParaRPr lang="en-US" sz="1200" dirty="0"/>
          </a:p>
        </p:txBody>
      </p:sp>
      <p:sp>
        <p:nvSpPr>
          <p:cNvPr id="6" name="Rectangle 5"/>
          <p:cNvSpPr/>
          <p:nvPr/>
        </p:nvSpPr>
        <p:spPr>
          <a:xfrm>
            <a:off x="3501630" y="2663062"/>
            <a:ext cx="2724859" cy="1097280"/>
          </a:xfrm>
          <a:prstGeom prst="rect">
            <a:avLst/>
          </a:prstGeom>
          <a:solidFill>
            <a:srgbClr val="0080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3255036" y="1283167"/>
            <a:ext cx="3181058" cy="2477175"/>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77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NN Br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144" y="254550"/>
            <a:ext cx="2209765" cy="1539495"/>
          </a:xfrm>
          <a:prstGeom prst="rect">
            <a:avLst/>
          </a:prstGeom>
        </p:spPr>
      </p:pic>
      <p:sp>
        <p:nvSpPr>
          <p:cNvPr id="8" name="TextBox 7"/>
          <p:cNvSpPr txBox="1"/>
          <p:nvPr/>
        </p:nvSpPr>
        <p:spPr>
          <a:xfrm>
            <a:off x="870031" y="551125"/>
            <a:ext cx="5586711" cy="769441"/>
          </a:xfrm>
          <a:prstGeom prst="rect">
            <a:avLst/>
          </a:prstGeom>
          <a:noFill/>
        </p:spPr>
        <p:txBody>
          <a:bodyPr wrap="none" rtlCol="0">
            <a:spAutoFit/>
          </a:bodyPr>
          <a:lstStyle/>
          <a:p>
            <a:r>
              <a:rPr lang="en-US" sz="4400" dirty="0" smtClean="0"/>
              <a:t>OK, Now Imagine This…</a:t>
            </a:r>
            <a:endParaRPr lang="en-US" sz="4400" dirty="0"/>
          </a:p>
        </p:txBody>
      </p:sp>
      <p:grpSp>
        <p:nvGrpSpPr>
          <p:cNvPr id="15" name="Group 14"/>
          <p:cNvGrpSpPr/>
          <p:nvPr/>
        </p:nvGrpSpPr>
        <p:grpSpPr>
          <a:xfrm>
            <a:off x="48861" y="1549185"/>
            <a:ext cx="8929877" cy="1876568"/>
            <a:chOff x="214123" y="1549185"/>
            <a:chExt cx="8929877" cy="1876568"/>
          </a:xfrm>
        </p:grpSpPr>
        <p:pic>
          <p:nvPicPr>
            <p:cNvPr id="13" name="Picture 12" descr="md-vecto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742" y="2003255"/>
              <a:ext cx="2687258" cy="1422498"/>
            </a:xfrm>
            <a:prstGeom prst="rect">
              <a:avLst/>
            </a:prstGeom>
          </p:spPr>
        </p:pic>
        <p:sp>
          <p:nvSpPr>
            <p:cNvPr id="9" name="TextBox 8"/>
            <p:cNvSpPr txBox="1"/>
            <p:nvPr/>
          </p:nvSpPr>
          <p:spPr>
            <a:xfrm>
              <a:off x="214123" y="1549185"/>
              <a:ext cx="7109639" cy="1569660"/>
            </a:xfrm>
            <a:prstGeom prst="rect">
              <a:avLst/>
            </a:prstGeom>
            <a:noFill/>
          </p:spPr>
          <p:txBody>
            <a:bodyPr wrap="none" rtlCol="0">
              <a:spAutoFit/>
            </a:bodyPr>
            <a:lstStyle/>
            <a:p>
              <a:r>
                <a:rPr lang="en-US" sz="2400" dirty="0" smtClean="0"/>
                <a:t>First, envision </a:t>
              </a:r>
              <a:r>
                <a:rPr lang="en-US" sz="2400" dirty="0"/>
                <a:t>the network as a huge sensor network	</a:t>
              </a:r>
            </a:p>
            <a:p>
              <a:pPr lvl="1"/>
              <a:r>
                <a:rPr lang="en-US" dirty="0" smtClean="0"/>
                <a:t>Everything is a </a:t>
              </a:r>
              <a:r>
                <a:rPr lang="en-US" dirty="0"/>
                <a:t>sensor (each counter, </a:t>
              </a:r>
              <a:r>
                <a:rPr lang="en-US" dirty="0" err="1"/>
                <a:t>etc</a:t>
              </a:r>
              <a:r>
                <a:rPr lang="en-US" dirty="0"/>
                <a:t>) </a:t>
              </a:r>
              <a:endParaRPr lang="en-US" dirty="0" smtClean="0"/>
            </a:p>
            <a:p>
              <a:pPr lvl="1"/>
              <a:r>
                <a:rPr lang="en-US" dirty="0" smtClean="0"/>
                <a:t>Each sensor is a dimension</a:t>
              </a:r>
            </a:p>
            <a:p>
              <a:pPr lvl="1"/>
              <a:r>
                <a:rPr lang="en-US" dirty="0" smtClean="0"/>
                <a:t>This forms a </a:t>
              </a:r>
              <a:r>
                <a:rPr lang="en-US" i="1" dirty="0" smtClean="0">
                  <a:solidFill>
                    <a:srgbClr val="FF0000"/>
                  </a:solidFill>
                </a:rPr>
                <a:t>high-dimensional real-valued vector space</a:t>
              </a:r>
            </a:p>
            <a:p>
              <a:pPr lvl="1"/>
              <a:r>
                <a:rPr lang="en-US" dirty="0" smtClean="0"/>
                <a:t>Note: Curse of dimensionality (more later)</a:t>
              </a:r>
              <a:endParaRPr lang="en-US" dirty="0"/>
            </a:p>
          </p:txBody>
        </p:sp>
      </p:grpSp>
      <p:grpSp>
        <p:nvGrpSpPr>
          <p:cNvPr id="16" name="Group 15"/>
          <p:cNvGrpSpPr/>
          <p:nvPr/>
        </p:nvGrpSpPr>
        <p:grpSpPr>
          <a:xfrm>
            <a:off x="97722" y="3396684"/>
            <a:ext cx="8879187" cy="1812354"/>
            <a:chOff x="262983" y="3460860"/>
            <a:chExt cx="8879187" cy="1812354"/>
          </a:xfrm>
        </p:grpSpPr>
        <p:sp>
          <p:nvSpPr>
            <p:cNvPr id="10" name="TextBox 9"/>
            <p:cNvSpPr txBox="1"/>
            <p:nvPr/>
          </p:nvSpPr>
          <p:spPr>
            <a:xfrm>
              <a:off x="262983" y="3460860"/>
              <a:ext cx="6025589" cy="1200328"/>
            </a:xfrm>
            <a:prstGeom prst="rect">
              <a:avLst/>
            </a:prstGeom>
            <a:noFill/>
          </p:spPr>
          <p:txBody>
            <a:bodyPr wrap="square" rtlCol="0">
              <a:spAutoFit/>
            </a:bodyPr>
            <a:lstStyle/>
            <a:p>
              <a:r>
                <a:rPr lang="en-US" sz="2400" dirty="0">
                  <a:sym typeface="Wingdings"/>
                </a:rPr>
                <a:t>Guess what: This </a:t>
              </a:r>
              <a:r>
                <a:rPr lang="en-US" sz="2400" dirty="0" smtClean="0">
                  <a:sym typeface="Wingdings"/>
                </a:rPr>
                <a:t>data is </a:t>
              </a:r>
              <a:r>
                <a:rPr lang="en-US" sz="2400" dirty="0">
                  <a:sym typeface="Wingdings"/>
                </a:rPr>
                <a:t>ideal for </a:t>
              </a:r>
              <a:r>
                <a:rPr lang="en-US" sz="2400" dirty="0" smtClean="0">
                  <a:sym typeface="Wingdings"/>
                </a:rPr>
                <a:t>analysis/learning with </a:t>
              </a:r>
              <a:r>
                <a:rPr lang="en-US" sz="2400" dirty="0">
                  <a:sym typeface="Wingdings"/>
                </a:rPr>
                <a:t>deep neural </a:t>
              </a:r>
              <a:r>
                <a:rPr lang="en-US" sz="2400" dirty="0" smtClean="0">
                  <a:sym typeface="Wingdings"/>
                </a:rPr>
                <a:t>networks</a:t>
              </a:r>
            </a:p>
            <a:p>
              <a:r>
                <a:rPr lang="en-US" sz="2400" dirty="0" smtClean="0">
                  <a:latin typeface="Arial"/>
                  <a:cs typeface="Arial"/>
                  <a:sym typeface="Wingdings"/>
                </a:rPr>
                <a:t>    </a:t>
              </a:r>
              <a:r>
                <a:rPr lang="en-US" sz="1600" dirty="0" smtClean="0">
                  <a:latin typeface="Arial"/>
                  <a:cs typeface="Arial"/>
                  <a:sym typeface="Wingdings"/>
                </a:rPr>
                <a:t>Contrast  ML algorithms that use </a:t>
              </a:r>
              <a:r>
                <a:rPr lang="en-US" sz="1600" i="1" dirty="0" smtClean="0">
                  <a:latin typeface="Arial"/>
                  <a:cs typeface="Arial"/>
                  <a:sym typeface="Wingdings"/>
                </a:rPr>
                <a:t>Local Estimation</a:t>
              </a:r>
              <a:r>
                <a:rPr lang="en-US" sz="1600" baseline="30000" dirty="0" smtClean="0">
                  <a:latin typeface="Arial"/>
                  <a:cs typeface="Arial"/>
                  <a:sym typeface="Wingdings"/>
                </a:rPr>
                <a:t>1</a:t>
              </a:r>
            </a:p>
          </p:txBody>
        </p:sp>
        <p:pic>
          <p:nvPicPr>
            <p:cNvPr id="14" name="Picture 13" descr="p05-deep-boltzmann-machines-cvpr2012-deep-learning-methods-for-vision-26-72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832" y="3603957"/>
              <a:ext cx="2428338" cy="1669257"/>
            </a:xfrm>
            <a:prstGeom prst="rect">
              <a:avLst/>
            </a:prstGeom>
          </p:spPr>
        </p:pic>
      </p:grpSp>
      <p:grpSp>
        <p:nvGrpSpPr>
          <p:cNvPr id="3" name="Group 2"/>
          <p:cNvGrpSpPr/>
          <p:nvPr/>
        </p:nvGrpSpPr>
        <p:grpSpPr>
          <a:xfrm>
            <a:off x="48861" y="4656277"/>
            <a:ext cx="6377233" cy="1728395"/>
            <a:chOff x="0" y="4671504"/>
            <a:chExt cx="6377233" cy="1728395"/>
          </a:xfrm>
        </p:grpSpPr>
        <p:sp>
          <p:nvSpPr>
            <p:cNvPr id="11" name="TextBox 10"/>
            <p:cNvSpPr txBox="1"/>
            <p:nvPr/>
          </p:nvSpPr>
          <p:spPr>
            <a:xfrm>
              <a:off x="0" y="4671504"/>
              <a:ext cx="4626086" cy="461665"/>
            </a:xfrm>
            <a:prstGeom prst="rect">
              <a:avLst/>
            </a:prstGeom>
            <a:noFill/>
          </p:spPr>
          <p:txBody>
            <a:bodyPr wrap="none" rtlCol="0">
              <a:spAutoFit/>
            </a:bodyPr>
            <a:lstStyle/>
            <a:p>
              <a:r>
                <a:rPr lang="en-US" sz="2400" dirty="0"/>
                <a:t>Now imagine </a:t>
              </a:r>
              <a:r>
                <a:rPr lang="en-US" sz="2400" dirty="0" smtClean="0"/>
                <a:t>this kind of capability:</a:t>
              </a:r>
              <a:endParaRPr lang="en-US" sz="2400" dirty="0"/>
            </a:p>
          </p:txBody>
        </p:sp>
        <p:sp>
          <p:nvSpPr>
            <p:cNvPr id="12" name="TextBox 11"/>
            <p:cNvSpPr txBox="1"/>
            <p:nvPr/>
          </p:nvSpPr>
          <p:spPr>
            <a:xfrm>
              <a:off x="48861" y="5199570"/>
              <a:ext cx="632837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i="1" dirty="0"/>
                <a:t>Interface </a:t>
              </a:r>
              <a:r>
                <a:rPr lang="en-US" i="1" dirty="0" smtClean="0"/>
                <a:t>ge 0/0</a:t>
              </a:r>
              <a:r>
                <a:rPr lang="en-US" i="1" dirty="0"/>
                <a:t>/1 </a:t>
              </a:r>
              <a:r>
                <a:rPr lang="en-US" i="1" dirty="0" smtClean="0"/>
                <a:t>on gw-foo1 just flapped. This is </a:t>
              </a:r>
              <a:r>
                <a:rPr lang="en-US" i="1" dirty="0"/>
                <a:t>going to cause </a:t>
              </a:r>
              <a:endParaRPr lang="en-US" i="1" dirty="0" smtClean="0"/>
            </a:p>
            <a:p>
              <a:r>
                <a:rPr lang="en-US" i="1" dirty="0" smtClean="0"/>
                <a:t>cpu utilization on gw</a:t>
              </a:r>
              <a:r>
                <a:rPr lang="en-US" i="1" dirty="0"/>
                <a:t>-</a:t>
              </a:r>
              <a:r>
                <a:rPr lang="en-US" i="1" dirty="0" smtClean="0"/>
                <a:t>foo10 </a:t>
              </a:r>
              <a:r>
                <a:rPr lang="en-US" i="1" dirty="0"/>
                <a:t>to spike and cause you to blackhole traffic </a:t>
              </a:r>
              <a:r>
                <a:rPr lang="en-US" i="1" dirty="0" smtClean="0"/>
                <a:t>to A.B.C.D</a:t>
              </a:r>
              <a:r>
                <a:rPr lang="en-US" i="1" dirty="0"/>
                <a:t>/</a:t>
              </a:r>
              <a:r>
                <a:rPr lang="en-US" i="1" dirty="0" smtClean="0"/>
                <a:t>16 with </a:t>
              </a:r>
              <a:r>
                <a:rPr lang="en-US" i="1" dirty="0"/>
                <a:t>probability .85. The probability distribution </a:t>
              </a:r>
              <a:r>
                <a:rPr lang="en-US" i="1" dirty="0" smtClean="0"/>
                <a:t>is visualized at http</a:t>
              </a:r>
              <a:r>
                <a:rPr lang="en-US" i="1" dirty="0"/>
                <a:t>://…</a:t>
              </a:r>
              <a:r>
                <a:rPr lang="en-US" i="1" dirty="0" smtClean="0"/>
                <a:t>.</a:t>
              </a:r>
              <a:endParaRPr lang="en-US" i="1" dirty="0"/>
            </a:p>
          </p:txBody>
        </p:sp>
      </p:grpSp>
      <p:sp>
        <p:nvSpPr>
          <p:cNvPr id="2" name="TextBox 1"/>
          <p:cNvSpPr txBox="1"/>
          <p:nvPr/>
        </p:nvSpPr>
        <p:spPr>
          <a:xfrm>
            <a:off x="48861" y="6581001"/>
            <a:ext cx="3916457" cy="276999"/>
          </a:xfrm>
          <a:prstGeom prst="rect">
            <a:avLst/>
          </a:prstGeom>
          <a:noFill/>
        </p:spPr>
        <p:txBody>
          <a:bodyPr wrap="none" rtlCol="0">
            <a:spAutoFit/>
          </a:bodyPr>
          <a:lstStyle/>
          <a:p>
            <a:r>
              <a:rPr lang="en-US" sz="1200" dirty="0" smtClean="0"/>
              <a:t>1 </a:t>
            </a:r>
            <a:r>
              <a:rPr lang="en-US" sz="1200" dirty="0" smtClean="0">
                <a:hlinkClick r:id="rId5"/>
              </a:rPr>
              <a:t>http://www.iro.umontreal.ca/~lisa/pointeurs/TR1312.pdf</a:t>
            </a:r>
            <a:endParaRPr lang="en-US" sz="1200" dirty="0"/>
          </a:p>
        </p:txBody>
      </p:sp>
      <p:sp>
        <p:nvSpPr>
          <p:cNvPr id="4" name="TextBox 3"/>
          <p:cNvSpPr txBox="1"/>
          <p:nvPr/>
        </p:nvSpPr>
        <p:spPr>
          <a:xfrm rot="19881998">
            <a:off x="82879" y="2764033"/>
            <a:ext cx="9137501" cy="132343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4000" b="1" i="1" dirty="0" smtClean="0">
                <a:solidFill>
                  <a:srgbClr val="FF0000"/>
                </a:solidFill>
              </a:rPr>
              <a:t>Well, guess what: With the right datasets</a:t>
            </a:r>
          </a:p>
          <a:p>
            <a:r>
              <a:rPr lang="en-US" sz="4000" b="1" i="1" dirty="0">
                <a:solidFill>
                  <a:srgbClr val="FF0000"/>
                </a:solidFill>
              </a:rPr>
              <a:t>w</a:t>
            </a:r>
            <a:r>
              <a:rPr lang="en-US" sz="4000" b="1" i="1" dirty="0" smtClean="0">
                <a:solidFill>
                  <a:srgbClr val="FF0000"/>
                </a:solidFill>
              </a:rPr>
              <a:t>e can do this and much more</a:t>
            </a:r>
            <a:endParaRPr lang="en-US" sz="4000" b="1" i="1" dirty="0">
              <a:solidFill>
                <a:srgbClr val="FF0000"/>
              </a:solidFill>
            </a:endParaRPr>
          </a:p>
        </p:txBody>
      </p:sp>
      <p:sp>
        <p:nvSpPr>
          <p:cNvPr id="5" name="TextBox 4"/>
          <p:cNvSpPr txBox="1"/>
          <p:nvPr/>
        </p:nvSpPr>
        <p:spPr>
          <a:xfrm>
            <a:off x="6767144" y="5461342"/>
            <a:ext cx="2060630"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b="1" dirty="0" smtClean="0"/>
              <a:t>And consider the </a:t>
            </a:r>
          </a:p>
          <a:p>
            <a:r>
              <a:rPr lang="en-US" b="1" dirty="0"/>
              <a:t>i</a:t>
            </a:r>
            <a:r>
              <a:rPr lang="en-US" b="1" dirty="0" smtClean="0"/>
              <a:t>mplications for the</a:t>
            </a:r>
          </a:p>
          <a:p>
            <a:r>
              <a:rPr lang="en-US" b="1" dirty="0" smtClean="0"/>
              <a:t>security space</a:t>
            </a:r>
          </a:p>
        </p:txBody>
      </p:sp>
    </p:spTree>
    <p:extLst>
      <p:ext uri="{BB962C8B-B14F-4D97-AF65-F5344CB8AC3E}">
        <p14:creationId xmlns:p14="http://schemas.microsoft.com/office/powerpoint/2010/main" val="24699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77"/>
            <a:ext cx="8229600" cy="1143000"/>
          </a:xfrm>
        </p:spPr>
        <p:txBody>
          <a:bodyPr>
            <a:normAutofit/>
          </a:bodyPr>
          <a:lstStyle/>
          <a:p>
            <a:r>
              <a:rPr lang="en-US" dirty="0" smtClean="0"/>
              <a:t>Aside: Dimensionality</a:t>
            </a:r>
            <a:endParaRPr lang="en-US" dirty="0"/>
          </a:p>
        </p:txBody>
      </p:sp>
      <p:sp>
        <p:nvSpPr>
          <p:cNvPr id="3" name="Content Placeholder 2"/>
          <p:cNvSpPr>
            <a:spLocks noGrp="1"/>
          </p:cNvSpPr>
          <p:nvPr>
            <p:ph idx="1"/>
          </p:nvPr>
        </p:nvSpPr>
        <p:spPr>
          <a:xfrm>
            <a:off x="457200" y="1417638"/>
            <a:ext cx="8229600" cy="5118237"/>
          </a:xfrm>
        </p:spPr>
        <p:txBody>
          <a:bodyPr>
            <a:normAutofit fontScale="92500" lnSpcReduction="10000"/>
          </a:bodyPr>
          <a:lstStyle/>
          <a:p>
            <a:r>
              <a:rPr lang="en-US" sz="1600" dirty="0" smtClean="0">
                <a:latin typeface="Arial"/>
                <a:cs typeface="Arial"/>
              </a:rPr>
              <a:t>Machine Learning is good at understanding the structure of high dimensional spaces</a:t>
            </a:r>
          </a:p>
          <a:p>
            <a:r>
              <a:rPr lang="en-US" sz="1600" dirty="0" smtClean="0">
                <a:latin typeface="Arial"/>
                <a:cs typeface="Arial"/>
              </a:rPr>
              <a:t>Humans aren’t </a:t>
            </a:r>
            <a:r>
              <a:rPr lang="en-US" sz="1600" dirty="0" smtClean="0">
                <a:latin typeface="Arial"/>
                <a:cs typeface="Arial"/>
                <a:sym typeface="Wingdings"/>
              </a:rPr>
              <a:t></a:t>
            </a:r>
            <a:endParaRPr lang="en-US" sz="1600" dirty="0" smtClean="0">
              <a:latin typeface="Arial"/>
              <a:cs typeface="Arial"/>
            </a:endParaRPr>
          </a:p>
          <a:p>
            <a:r>
              <a:rPr lang="en-US" sz="1600" dirty="0" smtClean="0">
                <a:latin typeface="Arial"/>
                <a:cs typeface="Arial"/>
              </a:rPr>
              <a:t>What is a dimension?</a:t>
            </a:r>
          </a:p>
          <a:p>
            <a:pPr lvl="1"/>
            <a:r>
              <a:rPr lang="en-US" sz="1400" dirty="0" smtClean="0">
                <a:latin typeface="Arial"/>
                <a:cs typeface="Arial"/>
              </a:rPr>
              <a:t>Informally…</a:t>
            </a:r>
          </a:p>
          <a:p>
            <a:pPr lvl="1"/>
            <a:r>
              <a:rPr lang="en-US" sz="1400" dirty="0" smtClean="0">
                <a:latin typeface="Arial"/>
                <a:cs typeface="Arial"/>
              </a:rPr>
              <a:t>A direction in the input vector</a:t>
            </a:r>
          </a:p>
          <a:p>
            <a:pPr lvl="1"/>
            <a:r>
              <a:rPr lang="en-US" sz="1400" dirty="0" smtClean="0">
                <a:latin typeface="Arial"/>
                <a:cs typeface="Arial"/>
              </a:rPr>
              <a:t>“Feature”</a:t>
            </a:r>
            <a:endParaRPr lang="en-US" sz="1400" dirty="0">
              <a:latin typeface="Arial"/>
              <a:cs typeface="Arial"/>
            </a:endParaRPr>
          </a:p>
          <a:p>
            <a:endParaRPr lang="en-US" sz="1600" dirty="0" smtClean="0">
              <a:latin typeface="Arial"/>
              <a:cs typeface="Arial"/>
            </a:endParaRPr>
          </a:p>
          <a:p>
            <a:pPr marL="457200" lvl="1" indent="0">
              <a:buNone/>
            </a:pPr>
            <a:endParaRPr lang="en-US" sz="1400" dirty="0" smtClean="0">
              <a:latin typeface="Arial"/>
              <a:cs typeface="Arial"/>
            </a:endParaRPr>
          </a:p>
          <a:p>
            <a:pPr marL="457200" lvl="1" indent="0">
              <a:buNone/>
            </a:pPr>
            <a:endParaRPr lang="en-US" sz="1400" dirty="0" smtClean="0">
              <a:latin typeface="Arial"/>
              <a:cs typeface="Arial"/>
            </a:endParaRPr>
          </a:p>
          <a:p>
            <a:pPr marL="457200" lvl="1" indent="0">
              <a:buNone/>
            </a:pPr>
            <a:endParaRPr lang="en-US" sz="1400" dirty="0" smtClean="0">
              <a:latin typeface="Arial"/>
              <a:cs typeface="Arial"/>
            </a:endParaRPr>
          </a:p>
          <a:p>
            <a:pPr marL="457200" lvl="1" indent="0">
              <a:buNone/>
            </a:pPr>
            <a:endParaRPr lang="en-US" sz="1400" dirty="0">
              <a:latin typeface="Arial"/>
              <a:cs typeface="Arial"/>
            </a:endParaRPr>
          </a:p>
          <a:p>
            <a:pPr marL="457200" lvl="1" indent="0">
              <a:buNone/>
            </a:pPr>
            <a:endParaRPr lang="en-US" sz="1400" dirty="0" smtClean="0">
              <a:latin typeface="Arial"/>
              <a:cs typeface="Arial"/>
            </a:endParaRPr>
          </a:p>
          <a:p>
            <a:r>
              <a:rPr lang="en-US" sz="1600" dirty="0" smtClean="0">
                <a:latin typeface="Arial"/>
                <a:cs typeface="Arial"/>
              </a:rPr>
              <a:t>Example: MNIST dataset</a:t>
            </a:r>
          </a:p>
          <a:p>
            <a:pPr lvl="1"/>
            <a:r>
              <a:rPr lang="en-US" sz="1400" dirty="0" smtClean="0">
                <a:latin typeface="Arial"/>
                <a:cs typeface="Arial"/>
              </a:rPr>
              <a:t>Mixed NIST dataset</a:t>
            </a:r>
          </a:p>
          <a:p>
            <a:pPr lvl="1"/>
            <a:r>
              <a:rPr lang="en-US" sz="1400" dirty="0" smtClean="0">
                <a:latin typeface="Arial"/>
                <a:cs typeface="Arial"/>
              </a:rPr>
              <a:t>Large database of handwritten digits, 0-9</a:t>
            </a:r>
          </a:p>
          <a:p>
            <a:pPr lvl="1"/>
            <a:r>
              <a:rPr lang="en-US" sz="1400" dirty="0" smtClean="0">
                <a:latin typeface="Arial"/>
                <a:cs typeface="Arial"/>
              </a:rPr>
              <a:t>28x28 images</a:t>
            </a:r>
          </a:p>
          <a:p>
            <a:pPr lvl="1"/>
            <a:r>
              <a:rPr lang="en-US" sz="1400" dirty="0" smtClean="0">
                <a:latin typeface="Arial"/>
                <a:cs typeface="Arial"/>
              </a:rPr>
              <a:t>784 dimensional input data (in pixel space)</a:t>
            </a:r>
          </a:p>
          <a:p>
            <a:pPr lvl="1"/>
            <a:endParaRPr lang="en-US" sz="1400" dirty="0" smtClean="0">
              <a:latin typeface="Arial"/>
              <a:cs typeface="Arial"/>
            </a:endParaRPr>
          </a:p>
          <a:p>
            <a:r>
              <a:rPr lang="en-US" sz="1600" dirty="0" smtClean="0">
                <a:latin typeface="Arial"/>
                <a:cs typeface="Arial"/>
              </a:rPr>
              <a:t>Consider 4K TV </a:t>
            </a:r>
            <a:r>
              <a:rPr lang="en-US" sz="1600" dirty="0" smtClean="0">
                <a:latin typeface="Arial"/>
                <a:cs typeface="Arial"/>
                <a:sym typeface="Wingdings"/>
              </a:rPr>
              <a:t> 4096x2160 = </a:t>
            </a:r>
            <a:r>
              <a:rPr lang="en-US" sz="1600" dirty="0" smtClean="0">
                <a:latin typeface="Arial"/>
                <a:cs typeface="Arial"/>
              </a:rPr>
              <a:t>8,847,360 dimensional pixel space</a:t>
            </a:r>
          </a:p>
          <a:p>
            <a:endParaRPr lang="en-US" sz="1600" dirty="0">
              <a:latin typeface="Arial"/>
              <a:cs typeface="Arial"/>
            </a:endParaRPr>
          </a:p>
          <a:p>
            <a:r>
              <a:rPr lang="en-US" sz="1600" dirty="0" smtClean="0">
                <a:latin typeface="Arial"/>
                <a:cs typeface="Arial"/>
              </a:rPr>
              <a:t>But why care?</a:t>
            </a:r>
          </a:p>
        </p:txBody>
      </p:sp>
      <p:pic>
        <p:nvPicPr>
          <p:cNvPr id="5" name="Picture 4" descr="mni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74" y="1970135"/>
            <a:ext cx="4232339" cy="3211788"/>
          </a:xfrm>
          <a:prstGeom prst="rect">
            <a:avLst/>
          </a:prstGeom>
        </p:spPr>
      </p:pic>
      <p:sp>
        <p:nvSpPr>
          <p:cNvPr id="4" name="TextBox 3"/>
          <p:cNvSpPr txBox="1"/>
          <p:nvPr/>
        </p:nvSpPr>
        <p:spPr>
          <a:xfrm>
            <a:off x="3575458" y="6124731"/>
            <a:ext cx="5395155"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i="1" dirty="0">
                <a:solidFill>
                  <a:srgbClr val="FF0000"/>
                </a:solidFill>
                <a:latin typeface="Arial"/>
                <a:cs typeface="Arial"/>
              </a:rPr>
              <a:t>Because interesting and unseen relationships </a:t>
            </a:r>
            <a:endParaRPr lang="en-US" b="1" i="1" dirty="0" smtClean="0">
              <a:solidFill>
                <a:srgbClr val="FF0000"/>
              </a:solidFill>
              <a:latin typeface="Arial"/>
              <a:cs typeface="Arial"/>
            </a:endParaRPr>
          </a:p>
          <a:p>
            <a:r>
              <a:rPr lang="en-US" b="1" i="1" dirty="0" smtClean="0">
                <a:solidFill>
                  <a:srgbClr val="FF0000"/>
                </a:solidFill>
                <a:latin typeface="Arial"/>
                <a:cs typeface="Arial"/>
              </a:rPr>
              <a:t>frequently </a:t>
            </a:r>
            <a:r>
              <a:rPr lang="en-US" b="1" i="1" dirty="0">
                <a:solidFill>
                  <a:srgbClr val="FF0000"/>
                </a:solidFill>
                <a:latin typeface="Arial"/>
                <a:cs typeface="Arial"/>
              </a:rPr>
              <a:t>live in high-</a:t>
            </a:r>
            <a:r>
              <a:rPr lang="en-US" b="1" i="1" dirty="0" smtClean="0">
                <a:solidFill>
                  <a:srgbClr val="FF0000"/>
                </a:solidFill>
                <a:latin typeface="Arial"/>
                <a:cs typeface="Arial"/>
              </a:rPr>
              <a:t>dimensional spaces</a:t>
            </a:r>
            <a:endParaRPr lang="en-US" b="1" i="1" dirty="0">
              <a:solidFill>
                <a:srgbClr val="FF0000"/>
              </a:solidFill>
              <a:latin typeface="Arial"/>
              <a:cs typeface="Arial"/>
            </a:endParaRPr>
          </a:p>
        </p:txBody>
      </p:sp>
    </p:spTree>
    <p:extLst>
      <p:ext uri="{BB962C8B-B14F-4D97-AF65-F5344CB8AC3E}">
        <p14:creationId xmlns:p14="http://schemas.microsoft.com/office/powerpoint/2010/main" val="2305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119"/>
            <a:ext cx="8229600" cy="1065318"/>
          </a:xfrm>
        </p:spPr>
        <p:txBody>
          <a:bodyPr>
            <a:normAutofit fontScale="90000"/>
          </a:bodyPr>
          <a:lstStyle/>
          <a:p>
            <a:r>
              <a:rPr lang="en-US" sz="4800" dirty="0" smtClean="0"/>
              <a:t>But There’s a Hitch</a:t>
            </a:r>
            <a:br>
              <a:rPr lang="en-US" sz="4800" dirty="0" smtClean="0"/>
            </a:br>
            <a:r>
              <a:rPr lang="en-US" sz="3600" i="1" dirty="0" smtClean="0"/>
              <a:t>The Curse Of Dimensionality</a:t>
            </a:r>
            <a:endParaRPr lang="en-US" sz="3600" i="1" dirty="0"/>
          </a:p>
        </p:txBody>
      </p:sp>
      <p:pic>
        <p:nvPicPr>
          <p:cNvPr id="3" name="Picture 2" descr="CurseDimensional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200" y="1579164"/>
            <a:ext cx="4826880" cy="4749443"/>
          </a:xfrm>
          <a:prstGeom prst="rect">
            <a:avLst/>
          </a:prstGeom>
        </p:spPr>
      </p:pic>
      <p:sp>
        <p:nvSpPr>
          <p:cNvPr id="6" name="TextBox 5"/>
          <p:cNvSpPr txBox="1"/>
          <p:nvPr/>
        </p:nvSpPr>
        <p:spPr>
          <a:xfrm>
            <a:off x="-2" y="1399556"/>
            <a:ext cx="4074781" cy="5247590"/>
          </a:xfrm>
          <a:prstGeom prst="rect">
            <a:avLst/>
          </a:prstGeom>
          <a:noFill/>
        </p:spPr>
        <p:txBody>
          <a:bodyPr wrap="square" rtlCol="0">
            <a:spAutoFit/>
          </a:bodyPr>
          <a:lstStyle/>
          <a:p>
            <a:pPr marL="285750" indent="-285750">
              <a:buFont typeface="Arial"/>
              <a:buChar char="•"/>
            </a:pPr>
            <a:r>
              <a:rPr lang="en-US" sz="2000" dirty="0" smtClean="0"/>
              <a:t>To </a:t>
            </a:r>
            <a:r>
              <a:rPr lang="en-US" sz="2000" dirty="0" smtClean="0">
                <a:solidFill>
                  <a:srgbClr val="FF0000"/>
                </a:solidFill>
              </a:rPr>
              <a:t>generalize locally</a:t>
            </a:r>
            <a:r>
              <a:rPr lang="en-US" sz="2000" dirty="0" smtClean="0"/>
              <a:t>, you need representative examples from all relevant variations </a:t>
            </a:r>
          </a:p>
          <a:p>
            <a:pPr marL="742950" lvl="1" indent="-285750">
              <a:buFont typeface="Arial"/>
              <a:buChar char="•"/>
            </a:pPr>
            <a:r>
              <a:rPr lang="en-US" sz="2000" dirty="0" smtClean="0"/>
              <a:t>But there are an </a:t>
            </a:r>
            <a:r>
              <a:rPr lang="en-US" sz="2000" i="1" dirty="0" smtClean="0"/>
              <a:t>exponential</a:t>
            </a:r>
            <a:r>
              <a:rPr lang="en-US" sz="2000" dirty="0" smtClean="0"/>
              <a:t> number of variations</a:t>
            </a:r>
          </a:p>
          <a:p>
            <a:pPr marL="742950" lvl="1" indent="-285750">
              <a:buFont typeface="Arial"/>
              <a:buChar char="•"/>
            </a:pPr>
            <a:r>
              <a:rPr lang="en-US" sz="2000" dirty="0" smtClean="0"/>
              <a:t>So local representations might not (don</a:t>
            </a:r>
            <a:r>
              <a:rPr lang="fr-FR" sz="2000" dirty="0" smtClean="0"/>
              <a:t>’</a:t>
            </a:r>
            <a:r>
              <a:rPr lang="en-US" sz="2000" dirty="0" smtClean="0"/>
              <a:t>t) scale</a:t>
            </a:r>
          </a:p>
          <a:p>
            <a:pPr marL="285750" indent="-285750">
              <a:buFont typeface="Arial"/>
              <a:buChar char="•"/>
            </a:pPr>
            <a:endParaRPr lang="en-US" sz="2000" dirty="0"/>
          </a:p>
          <a:p>
            <a:pPr marL="285750" indent="-285750">
              <a:buFont typeface="Arial"/>
              <a:buChar char="•"/>
            </a:pPr>
            <a:r>
              <a:rPr lang="en-US" sz="2000" dirty="0" smtClean="0"/>
              <a:t>Classical Solution: Hope for a smooth enough target function, or make it smooth by handcrafting good features or kernels. But this is sub-optimal. Alternatives?</a:t>
            </a:r>
          </a:p>
          <a:p>
            <a:pPr marL="742950" lvl="1" indent="-285750">
              <a:buFont typeface="Arial"/>
              <a:buChar char="•"/>
            </a:pPr>
            <a:r>
              <a:rPr lang="en-US" sz="1500" dirty="0" smtClean="0"/>
              <a:t>Mechanical Turk (get more examples)</a:t>
            </a:r>
          </a:p>
          <a:p>
            <a:pPr marL="742950" lvl="1" indent="-285750">
              <a:buFont typeface="Arial"/>
              <a:buChar char="•"/>
            </a:pPr>
            <a:r>
              <a:rPr lang="en-US" sz="1500" dirty="0" smtClean="0"/>
              <a:t>Deep learning</a:t>
            </a:r>
          </a:p>
          <a:p>
            <a:pPr marL="742950" lvl="1" indent="-285750">
              <a:buFont typeface="Arial"/>
              <a:buChar char="•"/>
            </a:pPr>
            <a:r>
              <a:rPr lang="en-US" sz="1500" dirty="0"/>
              <a:t>Distributed </a:t>
            </a:r>
            <a:r>
              <a:rPr lang="en-US" sz="1500" dirty="0" smtClean="0"/>
              <a:t>Representations</a:t>
            </a:r>
          </a:p>
          <a:p>
            <a:pPr marL="742950" lvl="1" indent="-285750">
              <a:buFont typeface="Arial"/>
              <a:buChar char="•"/>
            </a:pPr>
            <a:r>
              <a:rPr lang="en-US" sz="1500" dirty="0" smtClean="0"/>
              <a:t>Unsupervised Learning</a:t>
            </a:r>
          </a:p>
          <a:p>
            <a:pPr marL="742950" lvl="1" indent="-285750">
              <a:buFont typeface="Arial"/>
              <a:buChar char="•"/>
            </a:pPr>
            <a:r>
              <a:rPr lang="en-US" sz="1500" dirty="0" smtClean="0"/>
              <a:t>…</a:t>
            </a:r>
          </a:p>
        </p:txBody>
      </p:sp>
      <p:sp>
        <p:nvSpPr>
          <p:cNvPr id="8" name="TextBox 7"/>
          <p:cNvSpPr txBox="1"/>
          <p:nvPr/>
        </p:nvSpPr>
        <p:spPr>
          <a:xfrm>
            <a:off x="6407115" y="5697140"/>
            <a:ext cx="2736885" cy="830997"/>
          </a:xfrm>
          <a:prstGeom prst="rect">
            <a:avLst/>
          </a:prstGeom>
          <a:noFill/>
        </p:spPr>
        <p:txBody>
          <a:bodyPr wrap="none" rtlCol="0">
            <a:spAutoFit/>
          </a:bodyPr>
          <a:lstStyle/>
          <a:p>
            <a:r>
              <a:rPr lang="en-US" sz="1600" dirty="0" smtClean="0"/>
              <a:t>(i).  Space grows </a:t>
            </a:r>
            <a:r>
              <a:rPr lang="en-US" sz="1600" i="1" dirty="0" smtClean="0">
                <a:solidFill>
                  <a:srgbClr val="FF0000"/>
                </a:solidFill>
              </a:rPr>
              <a:t>exponentially</a:t>
            </a:r>
          </a:p>
          <a:p>
            <a:r>
              <a:rPr lang="en-US" sz="1600" dirty="0" smtClean="0"/>
              <a:t>(ii). Space is stretched, points</a:t>
            </a:r>
          </a:p>
          <a:p>
            <a:r>
              <a:rPr lang="en-US" sz="1600" dirty="0"/>
              <a:t> </a:t>
            </a:r>
            <a:r>
              <a:rPr lang="en-US" sz="1600" dirty="0" smtClean="0"/>
              <a:t>      become </a:t>
            </a:r>
            <a:r>
              <a:rPr lang="en-US" sz="1600" i="1" dirty="0">
                <a:solidFill>
                  <a:srgbClr val="FF0000"/>
                </a:solidFill>
              </a:rPr>
              <a:t>equidistant</a:t>
            </a:r>
          </a:p>
        </p:txBody>
      </p:sp>
      <p:sp>
        <p:nvSpPr>
          <p:cNvPr id="5" name="TextBox 4"/>
          <p:cNvSpPr txBox="1"/>
          <p:nvPr/>
        </p:nvSpPr>
        <p:spPr>
          <a:xfrm>
            <a:off x="0" y="6584374"/>
            <a:ext cx="9225602" cy="253916"/>
          </a:xfrm>
          <a:prstGeom prst="rect">
            <a:avLst/>
          </a:prstGeom>
          <a:noFill/>
        </p:spPr>
        <p:txBody>
          <a:bodyPr wrap="none" rtlCol="0">
            <a:spAutoFit/>
          </a:bodyPr>
          <a:lstStyle/>
          <a:p>
            <a:r>
              <a:rPr lang="en-US" sz="1050" dirty="0"/>
              <a:t>See also “Error, Dimensionality, and Predictability”, Taleb, N. &amp; Flaneur,  </a:t>
            </a:r>
            <a:r>
              <a:rPr lang="en-US" sz="1050" dirty="0">
                <a:hlinkClick r:id="rId3"/>
              </a:rPr>
              <a:t>https://dl.dropboxusercontent.com/u/50282823/Propagation.pdf</a:t>
            </a:r>
            <a:r>
              <a:rPr lang="en-US" sz="1050" dirty="0"/>
              <a:t> for a </a:t>
            </a:r>
            <a:r>
              <a:rPr lang="en-US" sz="1050" dirty="0" smtClean="0"/>
              <a:t>different perspective</a:t>
            </a:r>
            <a:endParaRPr lang="en-US" sz="1050" dirty="0"/>
          </a:p>
        </p:txBody>
      </p:sp>
    </p:spTree>
    <p:extLst>
      <p:ext uri="{BB962C8B-B14F-4D97-AF65-F5344CB8AC3E}">
        <p14:creationId xmlns:p14="http://schemas.microsoft.com/office/powerpoint/2010/main" val="146429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Seen Another Way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601355"/>
            <a:ext cx="8394700" cy="4292600"/>
          </a:xfrm>
          <a:prstGeom prst="rect">
            <a:avLst/>
          </a:prstGeom>
        </p:spPr>
      </p:pic>
    </p:spTree>
    <p:extLst>
      <p:ext uri="{BB962C8B-B14F-4D97-AF65-F5344CB8AC3E}">
        <p14:creationId xmlns:p14="http://schemas.microsoft.com/office/powerpoint/2010/main" val="1129566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strike="sngStrike" dirty="0" smtClean="0"/>
              <a:t>What is all the (ML) excitement about?</a:t>
            </a:r>
          </a:p>
          <a:p>
            <a:endParaRPr lang="en-US" dirty="0"/>
          </a:p>
          <a:p>
            <a:r>
              <a:rPr lang="en-US" dirty="0" smtClean="0"/>
              <a:t>Review: What is ML (and why do we care)?</a:t>
            </a:r>
          </a:p>
          <a:p>
            <a:endParaRPr lang="en-US" dirty="0" smtClean="0"/>
          </a:p>
          <a:p>
            <a:r>
              <a:rPr lang="en-US"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723878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699" y="62944"/>
            <a:ext cx="8229600" cy="1143000"/>
          </a:xfrm>
        </p:spPr>
        <p:txBody>
          <a:bodyPr>
            <a:normAutofit fontScale="90000"/>
          </a:bodyPr>
          <a:lstStyle/>
          <a:p>
            <a:r>
              <a:rPr lang="en-US" sz="3600" dirty="0" smtClean="0">
                <a:latin typeface="Arial"/>
                <a:cs typeface="Arial"/>
              </a:rPr>
              <a:t>All Cool, But What is Machine Learning?</a:t>
            </a:r>
            <a:endParaRPr lang="en-US" sz="3600" dirty="0">
              <a:latin typeface="Arial"/>
              <a:cs typeface="Arial"/>
            </a:endParaRPr>
          </a:p>
        </p:txBody>
      </p:sp>
      <p:sp>
        <p:nvSpPr>
          <p:cNvPr id="5" name="Rectangle 4"/>
          <p:cNvSpPr/>
          <p:nvPr/>
        </p:nvSpPr>
        <p:spPr>
          <a:xfrm>
            <a:off x="369699" y="1133826"/>
            <a:ext cx="8404602" cy="2677656"/>
          </a:xfrm>
          <a:prstGeom prst="rect">
            <a:avLst/>
          </a:prstGeom>
        </p:spPr>
        <p:txBody>
          <a:bodyPr wrap="square">
            <a:spAutoFit/>
          </a:bodyPr>
          <a:lstStyle/>
          <a:p>
            <a:r>
              <a:rPr lang="en-US" sz="2400" i="1" dirty="0"/>
              <a:t>The complexity in traditional </a:t>
            </a:r>
            <a:r>
              <a:rPr lang="en-US" sz="2400" i="1" dirty="0" smtClean="0"/>
              <a:t>computer programming </a:t>
            </a:r>
            <a:r>
              <a:rPr lang="en-US" sz="2400" i="1" dirty="0"/>
              <a:t>is in </a:t>
            </a:r>
            <a:r>
              <a:rPr lang="en-US" sz="2400" i="1" dirty="0" smtClean="0"/>
              <a:t>the </a:t>
            </a:r>
            <a:r>
              <a:rPr lang="en-US" sz="2400" i="1" dirty="0"/>
              <a:t>code (programs that people write). </a:t>
            </a:r>
            <a:r>
              <a:rPr lang="en-US" sz="2400" i="1" dirty="0" smtClean="0"/>
              <a:t>In machine learning</a:t>
            </a:r>
            <a:r>
              <a:rPr lang="en-US" sz="2400" i="1" dirty="0"/>
              <a:t>, </a:t>
            </a:r>
            <a:r>
              <a:rPr lang="en-US" sz="2400" i="1" dirty="0" smtClean="0"/>
              <a:t>learning algorithms are in </a:t>
            </a:r>
            <a:r>
              <a:rPr lang="en-US" sz="2400" i="1" dirty="0"/>
              <a:t>principle simple and the </a:t>
            </a:r>
            <a:r>
              <a:rPr lang="en-US" sz="2400" i="1" dirty="0" smtClean="0"/>
              <a:t>complexity (structure) is </a:t>
            </a:r>
            <a:r>
              <a:rPr lang="en-US" sz="2400" i="1" dirty="0"/>
              <a:t>in </a:t>
            </a:r>
            <a:r>
              <a:rPr lang="en-US" sz="2400" i="1" dirty="0" smtClean="0"/>
              <a:t>the data. Is there a way that we can automatically learn that structure? That is what is at the heart of machine learning</a:t>
            </a:r>
            <a:r>
              <a:rPr lang="en-US" sz="2400" dirty="0" smtClean="0"/>
              <a:t>. </a:t>
            </a:r>
          </a:p>
          <a:p>
            <a:endParaRPr lang="en-US" sz="2400" dirty="0"/>
          </a:p>
          <a:p>
            <a:r>
              <a:rPr lang="en-US" sz="2400" dirty="0" smtClean="0"/>
              <a:t>-- Andrew Ng</a:t>
            </a:r>
          </a:p>
        </p:txBody>
      </p:sp>
      <p:sp>
        <p:nvSpPr>
          <p:cNvPr id="3" name="TextBox 2"/>
          <p:cNvSpPr txBox="1"/>
          <p:nvPr/>
        </p:nvSpPr>
        <p:spPr>
          <a:xfrm>
            <a:off x="0" y="4920163"/>
            <a:ext cx="9144000" cy="1723549"/>
          </a:xfrm>
          <a:prstGeom prst="rect">
            <a:avLst/>
          </a:prstGeom>
          <a:noFill/>
        </p:spPr>
        <p:txBody>
          <a:bodyPr wrap="square" rtlCol="0">
            <a:spAutoFit/>
          </a:bodyPr>
          <a:lstStyle/>
          <a:p>
            <a:pPr marL="342900" indent="-342900">
              <a:buFont typeface="Arial"/>
              <a:buChar char="•"/>
            </a:pPr>
            <a:r>
              <a:rPr lang="en-US" dirty="0" smtClean="0"/>
              <a:t>Said another way, we want to discover the </a:t>
            </a:r>
            <a:r>
              <a:rPr lang="en-US" i="1" dirty="0" smtClean="0"/>
              <a:t>Data Generating Distribution </a:t>
            </a:r>
            <a:r>
              <a:rPr lang="en-US" dirty="0" smtClean="0"/>
              <a:t>(DGD) that underlies the data we observe. This is the function that we want to learn.</a:t>
            </a:r>
          </a:p>
          <a:p>
            <a:pPr marL="342900" indent="-342900">
              <a:buFont typeface="Arial"/>
              <a:buChar char="•"/>
            </a:pPr>
            <a:endParaRPr lang="en-US" dirty="0" smtClean="0"/>
          </a:p>
          <a:p>
            <a:pPr marL="342900" indent="-342900">
              <a:buFont typeface="Arial"/>
              <a:buChar char="•"/>
            </a:pPr>
            <a:r>
              <a:rPr lang="en-US" sz="1700" dirty="0" smtClean="0"/>
              <a:t>Moreover, we care about primarily about the generalization accuracy of our model</a:t>
            </a:r>
            <a:r>
              <a:rPr lang="en-US" sz="1700" dirty="0"/>
              <a:t> </a:t>
            </a:r>
            <a:r>
              <a:rPr lang="en-US" sz="1700" dirty="0" smtClean="0"/>
              <a:t>(function)</a:t>
            </a:r>
          </a:p>
          <a:p>
            <a:pPr marL="800100" lvl="1" indent="-342900">
              <a:buFont typeface="Arial"/>
              <a:buChar char="•"/>
            </a:pPr>
            <a:r>
              <a:rPr lang="en-US" i="1" dirty="0" smtClean="0">
                <a:solidFill>
                  <a:srgbClr val="FF0000"/>
                </a:solidFill>
              </a:rPr>
              <a:t>Accuracy on examples we have not yet seen</a:t>
            </a:r>
          </a:p>
          <a:p>
            <a:pPr marL="800100" lvl="1" indent="-342900">
              <a:buFont typeface="Arial"/>
              <a:buChar char="•"/>
            </a:pPr>
            <a:r>
              <a:rPr lang="en-US" dirty="0"/>
              <a:t>a</a:t>
            </a:r>
            <a:r>
              <a:rPr lang="en-US" dirty="0" smtClean="0"/>
              <a:t>s opposed the accuracy on the training set (note: overfitting)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2433" y="3181241"/>
            <a:ext cx="3391868" cy="1517553"/>
          </a:xfrm>
          <a:prstGeom prst="rect">
            <a:avLst/>
          </a:prstGeom>
        </p:spPr>
      </p:pic>
    </p:spTree>
    <p:extLst>
      <p:ext uri="{BB962C8B-B14F-4D97-AF65-F5344CB8AC3E}">
        <p14:creationId xmlns:p14="http://schemas.microsoft.com/office/powerpoint/2010/main" val="142691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1" name="Rectangle 19"/>
          <p:cNvSpPr>
            <a:spLocks noChangeArrowheads="1"/>
          </p:cNvSpPr>
          <p:nvPr/>
        </p:nvSpPr>
        <p:spPr bwMode="auto">
          <a:xfrm>
            <a:off x="3511305" y="48768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grpSp>
        <p:nvGrpSpPr>
          <p:cNvPr id="4" name="Group 3"/>
          <p:cNvGrpSpPr/>
          <p:nvPr/>
        </p:nvGrpSpPr>
        <p:grpSpPr>
          <a:xfrm>
            <a:off x="768105" y="2057400"/>
            <a:ext cx="7912100" cy="4237038"/>
            <a:chOff x="685800" y="1600200"/>
            <a:chExt cx="7912100" cy="4237038"/>
          </a:xfrm>
        </p:grpSpPr>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3200" dirty="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smtClean="0"/>
                <a:t>Program</a:t>
              </a:r>
              <a:endParaRPr lang="en-US" sz="3200" dirty="0"/>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Output</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dirty="0"/>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Data</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3200" dirty="0"/>
                <a:t>Program</a:t>
              </a:r>
            </a:p>
          </p:txBody>
        </p:sp>
      </p:grpSp>
      <p:sp>
        <p:nvSpPr>
          <p:cNvPr id="2" name="TextBox 1"/>
          <p:cNvSpPr txBox="1"/>
          <p:nvPr/>
        </p:nvSpPr>
        <p:spPr>
          <a:xfrm>
            <a:off x="191810" y="136159"/>
            <a:ext cx="8760381" cy="769441"/>
          </a:xfrm>
          <a:prstGeom prst="rect">
            <a:avLst/>
          </a:prstGeom>
          <a:noFill/>
        </p:spPr>
        <p:txBody>
          <a:bodyPr wrap="none" rtlCol="0">
            <a:spAutoFit/>
          </a:bodyPr>
          <a:lstStyle/>
          <a:p>
            <a:r>
              <a:rPr lang="en-US" sz="4400" dirty="0" smtClean="0"/>
              <a:t>The Same Thing Said in Cartoon Form</a:t>
            </a:r>
            <a:endParaRPr lang="en-US" sz="4400" dirty="0"/>
          </a:p>
        </p:txBody>
      </p:sp>
      <p:sp>
        <p:nvSpPr>
          <p:cNvPr id="3075" name="Rectangle 3"/>
          <p:cNvSpPr>
            <a:spLocks noGrp="1" noChangeArrowheads="1"/>
          </p:cNvSpPr>
          <p:nvPr>
            <p:ph type="body" idx="1"/>
          </p:nvPr>
        </p:nvSpPr>
        <p:spPr>
          <a:xfrm>
            <a:off x="571255" y="1225995"/>
            <a:ext cx="8305800" cy="5181600"/>
          </a:xfrm>
        </p:spPr>
        <p:txBody>
          <a:bodyPr/>
          <a:lstStyle/>
          <a:p>
            <a:pPr>
              <a:buFontTx/>
              <a:buNone/>
            </a:pPr>
            <a:r>
              <a:rPr lang="en-US" b="1" dirty="0">
                <a:solidFill>
                  <a:schemeClr val="accent2"/>
                </a:solidFill>
              </a:rPr>
              <a:t>  Traditional Programming</a:t>
            </a:r>
          </a:p>
          <a:p>
            <a:endParaRPr lang="en-US" dirty="0"/>
          </a:p>
          <a:p>
            <a:endParaRPr lang="en-US" dirty="0"/>
          </a:p>
          <a:p>
            <a:endParaRPr lang="en-US" dirty="0"/>
          </a:p>
          <a:p>
            <a:endParaRPr lang="en-US" b="1" dirty="0">
              <a:solidFill>
                <a:schemeClr val="accent2"/>
              </a:solidFill>
            </a:endParaRPr>
          </a:p>
          <a:p>
            <a:pPr>
              <a:buFontTx/>
              <a:buNone/>
            </a:pPr>
            <a:r>
              <a:rPr lang="en-US" b="1" dirty="0">
                <a:solidFill>
                  <a:schemeClr val="accent2"/>
                </a:solidFill>
              </a:rPr>
              <a:t>  Machine Learning</a:t>
            </a:r>
          </a:p>
        </p:txBody>
      </p:sp>
      <p:sp>
        <p:nvSpPr>
          <p:cNvPr id="3" name="TextBox 2"/>
          <p:cNvSpPr txBox="1"/>
          <p:nvPr/>
        </p:nvSpPr>
        <p:spPr>
          <a:xfrm rot="19963159">
            <a:off x="-79203" y="2940669"/>
            <a:ext cx="9305702" cy="175432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600" b="1" dirty="0" smtClean="0">
                <a:solidFill>
                  <a:srgbClr val="FF0000"/>
                </a:solidFill>
              </a:rPr>
              <a:t>In short, learning in a Machine Learning setting</a:t>
            </a:r>
          </a:p>
          <a:p>
            <a:r>
              <a:rPr lang="en-US" sz="3600" b="1" dirty="0" smtClean="0">
                <a:solidFill>
                  <a:srgbClr val="FF0000"/>
                </a:solidFill>
              </a:rPr>
              <a:t>outputs a program (read: code) that runs on a</a:t>
            </a:r>
          </a:p>
          <a:p>
            <a:r>
              <a:rPr lang="en-US" sz="3600" b="1" dirty="0">
                <a:solidFill>
                  <a:srgbClr val="FF0000"/>
                </a:solidFill>
              </a:rPr>
              <a:t>s</a:t>
            </a:r>
            <a:r>
              <a:rPr lang="en-US" sz="3600" b="1" dirty="0" smtClean="0">
                <a:solidFill>
                  <a:srgbClr val="FF0000"/>
                </a:solidFill>
              </a:rPr>
              <a:t>pecialized “abstract machine”</a:t>
            </a:r>
            <a:endParaRPr lang="en-US" sz="3600" b="1" dirty="0">
              <a:solidFill>
                <a:srgbClr val="FF0000"/>
              </a:solidFill>
            </a:endParaRPr>
          </a:p>
        </p:txBody>
      </p:sp>
    </p:spTree>
    <p:extLst>
      <p:ext uri="{BB962C8B-B14F-4D97-AF65-F5344CB8AC3E}">
        <p14:creationId xmlns:p14="http://schemas.microsoft.com/office/powerpoint/2010/main" val="71576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a:xfrm>
            <a:off x="457200" y="110285"/>
            <a:ext cx="8229600" cy="741362"/>
          </a:xfrm>
        </p:spPr>
        <p:txBody>
          <a:bodyPr>
            <a:noAutofit/>
          </a:bodyPr>
          <a:lstStyle/>
          <a:p>
            <a:r>
              <a:rPr lang="en-US" dirty="0" smtClean="0"/>
              <a:t>A Little More Detail</a:t>
            </a:r>
            <a:endParaRPr lang="en-US" sz="5400" dirty="0"/>
          </a:p>
        </p:txBody>
      </p:sp>
      <p:sp>
        <p:nvSpPr>
          <p:cNvPr id="10245" name="Rectangle 5"/>
          <p:cNvSpPr>
            <a:spLocks noGrp="1" noChangeArrowheads="1"/>
          </p:cNvSpPr>
          <p:nvPr>
            <p:ph type="body" idx="1"/>
          </p:nvPr>
        </p:nvSpPr>
        <p:spPr>
          <a:xfrm>
            <a:off x="120946" y="1069384"/>
            <a:ext cx="8902109" cy="5788616"/>
          </a:xfrm>
        </p:spPr>
        <p:txBody>
          <a:bodyPr>
            <a:normAutofit fontScale="77500" lnSpcReduction="20000"/>
          </a:bodyPr>
          <a:lstStyle/>
          <a:p>
            <a:pPr>
              <a:lnSpc>
                <a:spcPct val="110000"/>
              </a:lnSpc>
            </a:pPr>
            <a:r>
              <a:rPr lang="en-US" sz="1900" dirty="0" smtClean="0">
                <a:latin typeface="Arial"/>
                <a:cs typeface="Arial"/>
              </a:rPr>
              <a:t>Machine Learning is a procedure that consists of estimating model parameters so that the learned model can perform a specific task (sometimes called </a:t>
            </a:r>
            <a:r>
              <a:rPr lang="en-US" sz="1900" i="1" dirty="0" smtClean="0">
                <a:latin typeface="Arial"/>
                <a:cs typeface="Arial"/>
              </a:rPr>
              <a:t>Narrow</a:t>
            </a:r>
            <a:r>
              <a:rPr lang="en-US" sz="1900" dirty="0" smtClean="0">
                <a:latin typeface="Arial"/>
                <a:cs typeface="Arial"/>
              </a:rPr>
              <a:t> or </a:t>
            </a:r>
            <a:r>
              <a:rPr lang="en-US" sz="1900" i="1" dirty="0" smtClean="0">
                <a:latin typeface="Arial"/>
                <a:cs typeface="Arial"/>
              </a:rPr>
              <a:t>Weak</a:t>
            </a:r>
            <a:r>
              <a:rPr lang="en-US" sz="1900" dirty="0" smtClean="0">
                <a:latin typeface="Arial"/>
                <a:cs typeface="Arial"/>
              </a:rPr>
              <a:t> AI; contrast AGI)</a:t>
            </a:r>
          </a:p>
          <a:p>
            <a:pPr lvl="1">
              <a:lnSpc>
                <a:spcPct val="110000"/>
              </a:lnSpc>
            </a:pPr>
            <a:r>
              <a:rPr lang="en-US" sz="1600" dirty="0" smtClean="0">
                <a:latin typeface="Arial"/>
                <a:cs typeface="Arial"/>
              </a:rPr>
              <a:t>Approach: Estimate model parameters (usually denoted </a:t>
            </a:r>
            <a:r>
              <a:rPr lang="en-US" sz="1600" b="1" i="1" dirty="0" err="1" smtClean="0">
                <a:latin typeface="Arial"/>
                <a:cs typeface="Arial"/>
              </a:rPr>
              <a:t>θ</a:t>
            </a:r>
            <a:r>
              <a:rPr lang="en-US" sz="1600" dirty="0" smtClean="0">
                <a:latin typeface="Arial"/>
                <a:cs typeface="Arial"/>
              </a:rPr>
              <a:t>) such that </a:t>
            </a:r>
            <a:r>
              <a:rPr lang="en-US" sz="1600" b="1" i="1" dirty="0" smtClean="0">
                <a:latin typeface="Arial"/>
                <a:cs typeface="Arial"/>
              </a:rPr>
              <a:t>prediction error is minimized</a:t>
            </a:r>
          </a:p>
          <a:p>
            <a:pPr lvl="1">
              <a:lnSpc>
                <a:spcPct val="110000"/>
              </a:lnSpc>
            </a:pPr>
            <a:r>
              <a:rPr lang="en-US" sz="1600" b="1" i="1" dirty="0" smtClean="0">
                <a:latin typeface="Arial"/>
                <a:cs typeface="Arial"/>
                <a:sym typeface="Wingdings"/>
              </a:rPr>
              <a:t>Empirical Risk Minimization </a:t>
            </a:r>
            <a:r>
              <a:rPr lang="en-US" sz="1600" dirty="0" smtClean="0">
                <a:latin typeface="Arial"/>
                <a:cs typeface="Arial"/>
                <a:sym typeface="Wingdings"/>
              </a:rPr>
              <a:t>casts learning as an </a:t>
            </a:r>
            <a:r>
              <a:rPr lang="en-US" sz="1600" i="1" dirty="0" smtClean="0">
                <a:latin typeface="Arial"/>
                <a:cs typeface="Arial"/>
                <a:sym typeface="Wingdings"/>
              </a:rPr>
              <a:t>optimization problem</a:t>
            </a:r>
            <a:endParaRPr lang="en-US" sz="1600" b="1" i="1" dirty="0" smtClean="0">
              <a:latin typeface="Arial"/>
              <a:cs typeface="Arial"/>
            </a:endParaRPr>
          </a:p>
          <a:p>
            <a:endParaRPr lang="en-US" sz="1900" dirty="0">
              <a:latin typeface="Arial"/>
              <a:cs typeface="Arial"/>
            </a:endParaRPr>
          </a:p>
          <a:p>
            <a:r>
              <a:rPr lang="en-US" sz="1900" dirty="0" smtClean="0">
                <a:latin typeface="Arial"/>
                <a:cs typeface="Arial"/>
              </a:rPr>
              <a:t>3 Main Classes of Machine Learning Algorithms</a:t>
            </a:r>
            <a:endParaRPr lang="en-US" sz="1900" dirty="0">
              <a:latin typeface="Arial"/>
              <a:cs typeface="Arial"/>
            </a:endParaRPr>
          </a:p>
          <a:p>
            <a:pPr lvl="1"/>
            <a:r>
              <a:rPr lang="en-US" sz="1600" dirty="0" smtClean="0">
                <a:latin typeface="Arial"/>
                <a:cs typeface="Arial"/>
              </a:rPr>
              <a:t>Supervised</a:t>
            </a:r>
            <a:endParaRPr lang="en-US" sz="1600" dirty="0">
              <a:latin typeface="Arial"/>
              <a:cs typeface="Arial"/>
            </a:endParaRPr>
          </a:p>
          <a:p>
            <a:pPr lvl="1"/>
            <a:r>
              <a:rPr lang="en-US" sz="1600" dirty="0" smtClean="0">
                <a:latin typeface="Arial"/>
                <a:cs typeface="Arial"/>
              </a:rPr>
              <a:t>Unsupervised</a:t>
            </a:r>
          </a:p>
          <a:p>
            <a:pPr lvl="1"/>
            <a:r>
              <a:rPr lang="en-US" sz="1600" dirty="0" smtClean="0">
                <a:latin typeface="Arial"/>
                <a:cs typeface="Arial"/>
              </a:rPr>
              <a:t>Reinforcement learning</a:t>
            </a:r>
          </a:p>
          <a:p>
            <a:pPr lvl="1"/>
            <a:r>
              <a:rPr lang="en-US" sz="1600" dirty="0" smtClean="0">
                <a:solidFill>
                  <a:schemeClr val="bg1">
                    <a:lumMod val="50000"/>
                  </a:schemeClr>
                </a:solidFill>
                <a:latin typeface="Arial"/>
                <a:cs typeface="Arial"/>
              </a:rPr>
              <a:t>Semi-supervised learning</a:t>
            </a:r>
          </a:p>
          <a:p>
            <a:pPr marL="0" indent="0">
              <a:buNone/>
            </a:pPr>
            <a:endParaRPr lang="en-US" sz="1900" dirty="0" smtClean="0">
              <a:latin typeface="Arial"/>
              <a:cs typeface="Arial"/>
            </a:endParaRPr>
          </a:p>
          <a:p>
            <a:pPr marL="0" indent="0">
              <a:buNone/>
            </a:pPr>
            <a:endParaRPr lang="en-US" sz="1900" dirty="0">
              <a:latin typeface="Arial"/>
              <a:cs typeface="Arial"/>
            </a:endParaRPr>
          </a:p>
          <a:p>
            <a:r>
              <a:rPr lang="en-US" sz="1900" dirty="0" smtClean="0">
                <a:latin typeface="Arial"/>
                <a:cs typeface="Arial"/>
              </a:rPr>
              <a:t>Supervised learning</a:t>
            </a:r>
            <a:endParaRPr lang="en-US" sz="1900" dirty="0">
              <a:latin typeface="Arial"/>
              <a:cs typeface="Arial"/>
            </a:endParaRPr>
          </a:p>
          <a:p>
            <a:pPr lvl="1"/>
            <a:r>
              <a:rPr lang="en-US" sz="1600" dirty="0" smtClean="0">
                <a:latin typeface="Arial"/>
                <a:cs typeface="Arial"/>
              </a:rPr>
              <a:t>Here we show the learning algorithm a set of examples (</a:t>
            </a:r>
            <a:r>
              <a:rPr lang="en-US" sz="1600" b="1" dirty="0" smtClean="0">
                <a:latin typeface="Arial"/>
                <a:cs typeface="Arial"/>
              </a:rPr>
              <a:t>x</a:t>
            </a:r>
            <a:r>
              <a:rPr lang="en-US" sz="1600" baseline="-25000" dirty="0" smtClean="0">
                <a:latin typeface="Arial"/>
                <a:cs typeface="Arial"/>
              </a:rPr>
              <a:t>i</a:t>
            </a:r>
            <a:r>
              <a:rPr lang="en-US" sz="1600" dirty="0" smtClean="0">
                <a:latin typeface="Arial"/>
                <a:cs typeface="Arial"/>
              </a:rPr>
              <a:t>) and </a:t>
            </a:r>
            <a:r>
              <a:rPr lang="en-US" sz="1600" dirty="0">
                <a:latin typeface="Arial"/>
                <a:cs typeface="Arial"/>
              </a:rPr>
              <a:t>their corresponding </a:t>
            </a:r>
            <a:r>
              <a:rPr lang="en-US" sz="1600" dirty="0" smtClean="0">
                <a:latin typeface="Arial"/>
                <a:cs typeface="Arial"/>
              </a:rPr>
              <a:t>outputs (</a:t>
            </a:r>
            <a:r>
              <a:rPr lang="en-US" sz="1600" b="1" dirty="0" err="1" smtClean="0">
                <a:latin typeface="Arial"/>
                <a:cs typeface="Arial"/>
              </a:rPr>
              <a:t>y</a:t>
            </a:r>
            <a:r>
              <a:rPr lang="en-US" sz="1600" baseline="-25000" dirty="0" err="1" smtClean="0">
                <a:latin typeface="Arial"/>
                <a:cs typeface="Arial"/>
              </a:rPr>
              <a:t>i</a:t>
            </a:r>
            <a:r>
              <a:rPr lang="en-US" sz="1600" dirty="0" smtClean="0">
                <a:latin typeface="Arial"/>
                <a:cs typeface="Arial"/>
              </a:rPr>
              <a:t>)</a:t>
            </a:r>
          </a:p>
          <a:p>
            <a:pPr lvl="2"/>
            <a:r>
              <a:rPr lang="en-US" sz="1500" dirty="0" smtClean="0">
                <a:latin typeface="Arial"/>
                <a:cs typeface="Arial"/>
              </a:rPr>
              <a:t>You are given a training set {(</a:t>
            </a:r>
            <a:r>
              <a:rPr lang="en-US" sz="1500" b="1" dirty="0" err="1" smtClean="0">
                <a:latin typeface="Arial"/>
                <a:cs typeface="Arial"/>
              </a:rPr>
              <a:t>x</a:t>
            </a:r>
            <a:r>
              <a:rPr lang="en-US" sz="1500" baseline="-25000" dirty="0" err="1" smtClean="0">
                <a:latin typeface="Arial"/>
                <a:cs typeface="Arial"/>
              </a:rPr>
              <a:t>i</a:t>
            </a:r>
            <a:r>
              <a:rPr lang="en-US" sz="1500" dirty="0" err="1" smtClean="0">
                <a:latin typeface="Arial"/>
                <a:cs typeface="Arial"/>
              </a:rPr>
              <a:t>,</a:t>
            </a:r>
            <a:r>
              <a:rPr lang="en-US" sz="1500" b="1" dirty="0" err="1" smtClean="0">
                <a:latin typeface="Arial"/>
                <a:cs typeface="Arial"/>
              </a:rPr>
              <a:t>y</a:t>
            </a:r>
            <a:r>
              <a:rPr lang="en-US" sz="1500" baseline="-25000" dirty="0" err="1" smtClean="0">
                <a:latin typeface="Arial"/>
                <a:cs typeface="Arial"/>
              </a:rPr>
              <a:t>i</a:t>
            </a:r>
            <a:r>
              <a:rPr lang="en-US" sz="1500" dirty="0" smtClean="0">
                <a:latin typeface="Arial"/>
                <a:cs typeface="Arial"/>
              </a:rPr>
              <a:t>)} where </a:t>
            </a:r>
            <a:r>
              <a:rPr lang="en-US" sz="1500" b="1" dirty="0" err="1" smtClean="0">
                <a:latin typeface="Arial"/>
                <a:cs typeface="Arial"/>
              </a:rPr>
              <a:t>y</a:t>
            </a:r>
            <a:r>
              <a:rPr lang="en-US" sz="1500" baseline="-25000" dirty="0" err="1" smtClean="0">
                <a:latin typeface="Arial"/>
                <a:cs typeface="Arial"/>
              </a:rPr>
              <a:t>i</a:t>
            </a:r>
            <a:r>
              <a:rPr lang="en-US" sz="1500" dirty="0" smtClean="0">
                <a:latin typeface="Arial"/>
                <a:cs typeface="Arial"/>
              </a:rPr>
              <a:t> = </a:t>
            </a:r>
            <a:r>
              <a:rPr lang="en-US" sz="1500" i="1" dirty="0" smtClean="0">
                <a:latin typeface="Arial"/>
                <a:cs typeface="Arial"/>
              </a:rPr>
              <a:t>f</a:t>
            </a:r>
            <a:r>
              <a:rPr lang="en-US" sz="1500" b="1" dirty="0" smtClean="0">
                <a:latin typeface="Arial"/>
                <a:cs typeface="Arial"/>
              </a:rPr>
              <a:t>(x</a:t>
            </a:r>
            <a:r>
              <a:rPr lang="en-US" sz="1500" baseline="-25000" dirty="0" smtClean="0">
                <a:latin typeface="Arial"/>
                <a:cs typeface="Arial"/>
              </a:rPr>
              <a:t>i</a:t>
            </a:r>
            <a:r>
              <a:rPr lang="en-US" sz="1500" dirty="0" smtClean="0">
                <a:latin typeface="Arial"/>
                <a:cs typeface="Arial"/>
              </a:rPr>
              <a:t>). We want to learn </a:t>
            </a:r>
            <a:r>
              <a:rPr lang="en-US" sz="1500" i="1" dirty="0" smtClean="0">
                <a:latin typeface="Arial"/>
                <a:cs typeface="Arial"/>
              </a:rPr>
              <a:t>f</a:t>
            </a:r>
          </a:p>
          <a:p>
            <a:pPr lvl="1"/>
            <a:r>
              <a:rPr lang="en-US" sz="1600" dirty="0" smtClean="0">
                <a:latin typeface="Arial"/>
                <a:cs typeface="Arial"/>
              </a:rPr>
              <a:t>Essentially have a “teacher” that tells you what each training example is</a:t>
            </a:r>
          </a:p>
          <a:p>
            <a:pPr lvl="1"/>
            <a:r>
              <a:rPr lang="en-US" sz="1600" dirty="0" smtClean="0">
                <a:latin typeface="Arial"/>
                <a:cs typeface="Arial"/>
              </a:rPr>
              <a:t>See </a:t>
            </a:r>
            <a:r>
              <a:rPr lang="en-US" sz="1600" dirty="0">
                <a:latin typeface="Arial"/>
                <a:cs typeface="Arial"/>
              </a:rPr>
              <a:t>how closely the actual outputs match the desired </a:t>
            </a:r>
            <a:r>
              <a:rPr lang="en-US" sz="1600" dirty="0" smtClean="0">
                <a:latin typeface="Arial"/>
                <a:cs typeface="Arial"/>
              </a:rPr>
              <a:t>ones</a:t>
            </a:r>
          </a:p>
          <a:p>
            <a:pPr lvl="2"/>
            <a:r>
              <a:rPr lang="en-US" sz="1400" dirty="0" smtClean="0">
                <a:latin typeface="Arial"/>
                <a:cs typeface="Arial"/>
              </a:rPr>
              <a:t>Note generalization error (bias, variance) vs. accuracy on </a:t>
            </a:r>
            <a:r>
              <a:rPr lang="en-US" sz="1400" smtClean="0">
                <a:latin typeface="Arial"/>
                <a:cs typeface="Arial"/>
              </a:rPr>
              <a:t>the </a:t>
            </a:r>
            <a:r>
              <a:rPr lang="en-US" sz="1400" smtClean="0">
                <a:latin typeface="Arial"/>
                <a:cs typeface="Arial"/>
              </a:rPr>
              <a:t>training </a:t>
            </a:r>
            <a:r>
              <a:rPr lang="en-US" sz="1400" dirty="0" smtClean="0">
                <a:latin typeface="Arial"/>
                <a:cs typeface="Arial"/>
              </a:rPr>
              <a:t>set</a:t>
            </a:r>
          </a:p>
          <a:p>
            <a:pPr lvl="1"/>
            <a:r>
              <a:rPr lang="en-US" sz="1600" i="1" dirty="0" smtClean="0">
                <a:latin typeface="Arial"/>
                <a:cs typeface="Arial"/>
              </a:rPr>
              <a:t>Most</a:t>
            </a:r>
            <a:r>
              <a:rPr lang="en-US" sz="1600" dirty="0" smtClean="0">
                <a:latin typeface="Arial"/>
                <a:cs typeface="Arial"/>
              </a:rPr>
              <a:t> of the big breakthroughs have come in supervised deep learning</a:t>
            </a:r>
            <a:endParaRPr lang="en-US" sz="1600" dirty="0">
              <a:latin typeface="Arial"/>
              <a:cs typeface="Arial"/>
            </a:endParaRPr>
          </a:p>
          <a:p>
            <a:endParaRPr lang="en-US" sz="1900" dirty="0" smtClean="0">
              <a:latin typeface="Arial"/>
              <a:cs typeface="Arial"/>
            </a:endParaRPr>
          </a:p>
          <a:p>
            <a:r>
              <a:rPr lang="en-US" sz="1900" dirty="0" smtClean="0">
                <a:latin typeface="Arial"/>
                <a:cs typeface="Arial"/>
              </a:rPr>
              <a:t>Unsupervised Learning</a:t>
            </a:r>
          </a:p>
          <a:p>
            <a:pPr lvl="1"/>
            <a:r>
              <a:rPr lang="en-US" sz="1600" dirty="0" smtClean="0">
                <a:latin typeface="Arial"/>
                <a:cs typeface="Arial"/>
              </a:rPr>
              <a:t>Algorithm learns internal representations and important features</a:t>
            </a:r>
          </a:p>
          <a:p>
            <a:pPr lvl="1"/>
            <a:r>
              <a:rPr lang="en-US" sz="1600" dirty="0" smtClean="0">
                <a:latin typeface="Arial"/>
                <a:cs typeface="Arial"/>
              </a:rPr>
              <a:t>Unlabeled data sets</a:t>
            </a:r>
          </a:p>
          <a:p>
            <a:endParaRPr lang="en-US" sz="1900" dirty="0">
              <a:latin typeface="Arial"/>
              <a:cs typeface="Arial"/>
            </a:endParaRPr>
          </a:p>
          <a:p>
            <a:r>
              <a:rPr lang="en-US" sz="1900" dirty="0" smtClean="0">
                <a:latin typeface="Arial"/>
                <a:cs typeface="Arial"/>
              </a:rPr>
              <a:t>Reinforcement Learning</a:t>
            </a:r>
          </a:p>
          <a:p>
            <a:pPr lvl="1"/>
            <a:r>
              <a:rPr lang="en-US" sz="1600" dirty="0" smtClean="0">
                <a:latin typeface="Arial"/>
                <a:cs typeface="Arial"/>
              </a:rPr>
              <a:t>Learning agent maximizes future reward</a:t>
            </a:r>
          </a:p>
          <a:p>
            <a:pPr lvl="1"/>
            <a:r>
              <a:rPr lang="en-US" sz="1600" dirty="0" smtClean="0">
                <a:latin typeface="Arial"/>
                <a:cs typeface="Arial"/>
              </a:rPr>
              <a:t>Dynamic system with feedback control</a:t>
            </a:r>
          </a:p>
          <a:p>
            <a:pPr lvl="1"/>
            <a:r>
              <a:rPr lang="en-US" sz="1600" dirty="0" smtClean="0">
                <a:latin typeface="Arial"/>
                <a:cs typeface="Arial"/>
              </a:rPr>
              <a:t>Robots</a:t>
            </a:r>
          </a:p>
          <a:p>
            <a:pPr lvl="1"/>
            <a:endParaRPr lang="en-US" sz="1400" dirty="0" smtClean="0">
              <a:latin typeface="Arial"/>
              <a:cs typeface="Arial"/>
            </a:endParaRPr>
          </a:p>
        </p:txBody>
      </p:sp>
      <p:grpSp>
        <p:nvGrpSpPr>
          <p:cNvPr id="5" name="Group 4"/>
          <p:cNvGrpSpPr/>
          <p:nvPr/>
        </p:nvGrpSpPr>
        <p:grpSpPr>
          <a:xfrm>
            <a:off x="4795483" y="2249048"/>
            <a:ext cx="4348517" cy="4608952"/>
            <a:chOff x="5013692" y="2332420"/>
            <a:chExt cx="4348517" cy="4608952"/>
          </a:xfrm>
        </p:grpSpPr>
        <p:pic>
          <p:nvPicPr>
            <p:cNvPr id="3" name="Picture 2" descr="hugo_e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692" y="2332420"/>
              <a:ext cx="4227572" cy="1203990"/>
            </a:xfrm>
            <a:prstGeom prst="rect">
              <a:avLst/>
            </a:prstGeom>
          </p:spPr>
        </p:pic>
        <p:sp>
          <p:nvSpPr>
            <p:cNvPr id="2" name="TextBox 1"/>
            <p:cNvSpPr txBox="1"/>
            <p:nvPr/>
          </p:nvSpPr>
          <p:spPr>
            <a:xfrm>
              <a:off x="6856395" y="6710540"/>
              <a:ext cx="2505814" cy="230832"/>
            </a:xfrm>
            <a:prstGeom prst="rect">
              <a:avLst/>
            </a:prstGeom>
            <a:noFill/>
          </p:spPr>
          <p:txBody>
            <a:bodyPr wrap="none" rtlCol="0">
              <a:spAutoFit/>
            </a:bodyPr>
            <a:lstStyle/>
            <a:p>
              <a:r>
                <a:rPr lang="en-US" sz="900" dirty="0" smtClean="0"/>
                <a:t>Images </a:t>
              </a:r>
              <a:r>
                <a:rPr lang="en-US" sz="900" dirty="0"/>
                <a:t>courtesy Hugo </a:t>
              </a:r>
              <a:r>
                <a:rPr lang="en-US" sz="900" dirty="0" err="1" smtClean="0"/>
                <a:t>Larochelle</a:t>
              </a:r>
              <a:r>
                <a:rPr lang="en-US" sz="900" dirty="0" smtClean="0"/>
                <a:t>  and Andrew Ng</a:t>
              </a:r>
              <a:endParaRPr 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291" y="4390140"/>
              <a:ext cx="2948709" cy="2211532"/>
            </a:xfrm>
            <a:prstGeom prst="rect">
              <a:avLst/>
            </a:prstGeom>
          </p:spPr>
        </p:pic>
      </p:grpSp>
    </p:spTree>
    <p:extLst>
      <p:ext uri="{BB962C8B-B14F-4D97-AF65-F5344CB8AC3E}">
        <p14:creationId xmlns:p14="http://schemas.microsoft.com/office/powerpoint/2010/main" val="13305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4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5">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5">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45">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45">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45">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45">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45">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245">
                                            <p:txEl>
                                              <p:pRg st="19" end="1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45">
                                            <p:txEl>
                                              <p:pRg st="20" end="2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45">
                                            <p:txEl>
                                              <p:pRg st="21" end="2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245">
                                            <p:txEl>
                                              <p:pRg st="23" end="2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245">
                                            <p:txEl>
                                              <p:pRg st="24" end="24"/>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45">
                                            <p:txEl>
                                              <p:pRg st="25" end="25"/>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245">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026"/>
          <p:cNvSpPr>
            <a:spLocks noGrp="1" noChangeArrowheads="1"/>
          </p:cNvSpPr>
          <p:nvPr>
            <p:ph type="title"/>
          </p:nvPr>
        </p:nvSpPr>
        <p:spPr>
          <a:xfrm>
            <a:off x="457200" y="133518"/>
            <a:ext cx="8229600" cy="1143000"/>
          </a:xfrm>
        </p:spPr>
        <p:txBody>
          <a:bodyPr>
            <a:normAutofit fontScale="90000"/>
          </a:bodyPr>
          <a:lstStyle/>
          <a:p>
            <a:r>
              <a:rPr lang="en-US" dirty="0" smtClean="0"/>
              <a:t>Aside: Feed </a:t>
            </a:r>
            <a:r>
              <a:rPr lang="en-US" dirty="0"/>
              <a:t>Forward Neural Networks</a:t>
            </a:r>
          </a:p>
        </p:txBody>
      </p:sp>
      <p:sp>
        <p:nvSpPr>
          <p:cNvPr id="205870" name="Rectangle 1070"/>
          <p:cNvSpPr>
            <a:spLocks noGrp="1" noChangeArrowheads="1"/>
          </p:cNvSpPr>
          <p:nvPr>
            <p:ph type="body" sz="half" idx="2"/>
          </p:nvPr>
        </p:nvSpPr>
        <p:spPr>
          <a:xfrm>
            <a:off x="4961753" y="1854903"/>
            <a:ext cx="4038600" cy="4638466"/>
          </a:xfrm>
          <a:noFill/>
          <a:extLst>
            <a:ext uri="{909E8E84-426E-40dd-AFC4-6F175D3DCCD1}">
              <a14:hiddenFill xmlns:a14="http://schemas.microsoft.com/office/drawing/2010/main" xmlns="">
                <a:solidFill>
                  <a:srgbClr val="FF3300"/>
                </a:solidFill>
              </a14:hiddenFill>
            </a:ext>
          </a:extLst>
        </p:spPr>
        <p:txBody>
          <a:bodyPr>
            <a:normAutofit fontScale="70000" lnSpcReduction="20000"/>
          </a:bodyPr>
          <a:lstStyle/>
          <a:p>
            <a:pPr>
              <a:lnSpc>
                <a:spcPct val="90000"/>
              </a:lnSpc>
            </a:pPr>
            <a:r>
              <a:rPr lang="en-US" sz="2400" dirty="0"/>
              <a:t>The information is propagated from the inputs to the </a:t>
            </a:r>
            <a:r>
              <a:rPr lang="en-US" sz="2400" dirty="0" smtClean="0"/>
              <a:t>outputs</a:t>
            </a:r>
          </a:p>
          <a:p>
            <a:pPr lvl="1">
              <a:lnSpc>
                <a:spcPct val="90000"/>
              </a:lnSpc>
            </a:pPr>
            <a:r>
              <a:rPr lang="en-US" sz="2000" dirty="0" smtClean="0"/>
              <a:t>Directed Acyclic Graph (DAG)</a:t>
            </a:r>
          </a:p>
          <a:p>
            <a:pPr marL="0" indent="0">
              <a:lnSpc>
                <a:spcPct val="90000"/>
              </a:lnSpc>
              <a:buNone/>
            </a:pPr>
            <a:endParaRPr lang="en-US" sz="2400" dirty="0"/>
          </a:p>
          <a:p>
            <a:pPr>
              <a:lnSpc>
                <a:spcPct val="90000"/>
              </a:lnSpc>
            </a:pPr>
            <a:r>
              <a:rPr lang="en-US" sz="2400" dirty="0" smtClean="0"/>
              <a:t>Computes one or more non-linear </a:t>
            </a:r>
            <a:r>
              <a:rPr lang="en-US" sz="2400" dirty="0"/>
              <a:t>functions </a:t>
            </a:r>
            <a:endParaRPr lang="en-US" sz="2400" dirty="0" smtClean="0"/>
          </a:p>
          <a:p>
            <a:pPr lvl="1">
              <a:lnSpc>
                <a:spcPct val="90000"/>
              </a:lnSpc>
            </a:pPr>
            <a:r>
              <a:rPr lang="en-US" sz="2000" dirty="0" smtClean="0">
                <a:solidFill>
                  <a:srgbClr val="000000"/>
                </a:solidFill>
              </a:rPr>
              <a:t>Computation is carried out by </a:t>
            </a:r>
            <a:r>
              <a:rPr lang="en-US" sz="2000" dirty="0" smtClean="0"/>
              <a:t>composition of </a:t>
            </a:r>
            <a:r>
              <a:rPr lang="en-US" sz="2000" dirty="0" smtClean="0">
                <a:solidFill>
                  <a:srgbClr val="000000"/>
                </a:solidFill>
              </a:rPr>
              <a:t>some number of </a:t>
            </a:r>
            <a:r>
              <a:rPr lang="en-US" sz="2000" dirty="0" smtClean="0"/>
              <a:t>algebraic functions implemented by the connections, weights and biases of the hidden and output layers</a:t>
            </a:r>
          </a:p>
          <a:p>
            <a:pPr lvl="1">
              <a:lnSpc>
                <a:spcPct val="90000"/>
              </a:lnSpc>
            </a:pPr>
            <a:endParaRPr lang="en-US" sz="2000" dirty="0" smtClean="0"/>
          </a:p>
          <a:p>
            <a:pPr>
              <a:lnSpc>
                <a:spcPct val="90000"/>
              </a:lnSpc>
            </a:pPr>
            <a:r>
              <a:rPr lang="en-US" sz="2400" dirty="0" smtClean="0"/>
              <a:t>Hidden layers compute intermediate representations</a:t>
            </a:r>
          </a:p>
          <a:p>
            <a:pPr lvl="1">
              <a:lnSpc>
                <a:spcPct val="90000"/>
              </a:lnSpc>
            </a:pPr>
            <a:r>
              <a:rPr lang="en-US" sz="2100" dirty="0" smtClean="0"/>
              <a:t>Dimension reduction</a:t>
            </a:r>
          </a:p>
          <a:p>
            <a:pPr>
              <a:lnSpc>
                <a:spcPct val="90000"/>
              </a:lnSpc>
            </a:pPr>
            <a:endParaRPr lang="en-US" sz="2400" dirty="0"/>
          </a:p>
          <a:p>
            <a:pPr>
              <a:lnSpc>
                <a:spcPct val="90000"/>
              </a:lnSpc>
            </a:pPr>
            <a:r>
              <a:rPr lang="en-US" sz="2400" dirty="0"/>
              <a:t>Time has no </a:t>
            </a:r>
            <a:r>
              <a:rPr lang="en-US" sz="2400" dirty="0" smtClean="0"/>
              <a:t>role -- no cycles between </a:t>
            </a:r>
            <a:r>
              <a:rPr lang="en-US" sz="2400" dirty="0"/>
              <a:t>outputs and </a:t>
            </a:r>
            <a:r>
              <a:rPr lang="en-US" sz="2400" dirty="0" smtClean="0"/>
              <a:t>inputs</a:t>
            </a:r>
          </a:p>
          <a:p>
            <a:pPr lvl="1">
              <a:lnSpc>
                <a:spcPct val="90000"/>
              </a:lnSpc>
            </a:pPr>
            <a:r>
              <a:rPr lang="en-US" sz="2000" dirty="0" smtClean="0"/>
              <a:t>However, in some models each hidden</a:t>
            </a:r>
            <a:r>
              <a:rPr lang="en-US" sz="2000" dirty="0"/>
              <a:t> </a:t>
            </a:r>
            <a:r>
              <a:rPr lang="en-US" sz="2000" dirty="0" smtClean="0"/>
              <a:t>layer models one time step</a:t>
            </a:r>
          </a:p>
          <a:p>
            <a:pPr lvl="1">
              <a:lnSpc>
                <a:spcPct val="90000"/>
              </a:lnSpc>
            </a:pPr>
            <a:endParaRPr lang="en-US" sz="2000" dirty="0" smtClean="0"/>
          </a:p>
          <a:p>
            <a:pPr>
              <a:lnSpc>
                <a:spcPct val="90000"/>
              </a:lnSpc>
            </a:pPr>
            <a:r>
              <a:rPr lang="en-US" sz="2400" dirty="0" smtClean="0">
                <a:latin typeface="+mj-lt"/>
              </a:rPr>
              <a:t>Maps vectors to vectors</a:t>
            </a:r>
            <a:endParaRPr lang="en-US" sz="2400" dirty="0">
              <a:latin typeface="+mj-lt"/>
            </a:endParaRPr>
          </a:p>
        </p:txBody>
      </p:sp>
      <p:sp>
        <p:nvSpPr>
          <p:cNvPr id="205828" name="Oval 1028"/>
          <p:cNvSpPr>
            <a:spLocks noChangeArrowheads="1"/>
          </p:cNvSpPr>
          <p:nvPr/>
        </p:nvSpPr>
        <p:spPr bwMode="auto">
          <a:xfrm>
            <a:off x="1116013"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29" name="Oval 1029"/>
          <p:cNvSpPr>
            <a:spLocks noChangeArrowheads="1"/>
          </p:cNvSpPr>
          <p:nvPr/>
        </p:nvSpPr>
        <p:spPr bwMode="auto">
          <a:xfrm>
            <a:off x="1692275"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0" name="Oval 1030"/>
          <p:cNvSpPr>
            <a:spLocks noChangeArrowheads="1"/>
          </p:cNvSpPr>
          <p:nvPr/>
        </p:nvSpPr>
        <p:spPr bwMode="auto">
          <a:xfrm>
            <a:off x="22685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1" name="Oval 1031"/>
          <p:cNvSpPr>
            <a:spLocks noChangeArrowheads="1"/>
          </p:cNvSpPr>
          <p:nvPr/>
        </p:nvSpPr>
        <p:spPr bwMode="auto">
          <a:xfrm>
            <a:off x="29162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2" name="Oval 1032"/>
          <p:cNvSpPr>
            <a:spLocks noChangeArrowheads="1"/>
          </p:cNvSpPr>
          <p:nvPr/>
        </p:nvSpPr>
        <p:spPr bwMode="auto">
          <a:xfrm>
            <a:off x="35639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3" name="Oval 1033"/>
          <p:cNvSpPr>
            <a:spLocks noChangeArrowheads="1"/>
          </p:cNvSpPr>
          <p:nvPr/>
        </p:nvSpPr>
        <p:spPr bwMode="auto">
          <a:xfrm>
            <a:off x="1116013"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4" name="Oval 1034"/>
          <p:cNvSpPr>
            <a:spLocks noChangeArrowheads="1"/>
          </p:cNvSpPr>
          <p:nvPr/>
        </p:nvSpPr>
        <p:spPr bwMode="auto">
          <a:xfrm>
            <a:off x="1692275"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5" name="Oval 1035"/>
          <p:cNvSpPr>
            <a:spLocks noChangeArrowheads="1"/>
          </p:cNvSpPr>
          <p:nvPr/>
        </p:nvSpPr>
        <p:spPr bwMode="auto">
          <a:xfrm>
            <a:off x="22685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6" name="Oval 1036"/>
          <p:cNvSpPr>
            <a:spLocks noChangeArrowheads="1"/>
          </p:cNvSpPr>
          <p:nvPr/>
        </p:nvSpPr>
        <p:spPr bwMode="auto">
          <a:xfrm>
            <a:off x="29162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7" name="Oval 1037"/>
          <p:cNvSpPr>
            <a:spLocks noChangeArrowheads="1"/>
          </p:cNvSpPr>
          <p:nvPr/>
        </p:nvSpPr>
        <p:spPr bwMode="auto">
          <a:xfrm>
            <a:off x="35639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8" name="Rectangle 1038"/>
          <p:cNvSpPr>
            <a:spLocks noChangeArrowheads="1"/>
          </p:cNvSpPr>
          <p:nvPr/>
        </p:nvSpPr>
        <p:spPr bwMode="auto">
          <a:xfrm>
            <a:off x="53975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39" name="Rectangle 1039"/>
          <p:cNvSpPr>
            <a:spLocks noChangeArrowheads="1"/>
          </p:cNvSpPr>
          <p:nvPr/>
        </p:nvSpPr>
        <p:spPr bwMode="auto">
          <a:xfrm>
            <a:off x="1044575"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0" name="Rectangle 1040"/>
          <p:cNvSpPr>
            <a:spLocks noChangeArrowheads="1"/>
          </p:cNvSpPr>
          <p:nvPr/>
        </p:nvSpPr>
        <p:spPr bwMode="auto">
          <a:xfrm>
            <a:off x="1620838"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1" name="Rectangle 1041"/>
          <p:cNvSpPr>
            <a:spLocks noChangeArrowheads="1"/>
          </p:cNvSpPr>
          <p:nvPr/>
        </p:nvSpPr>
        <p:spPr bwMode="auto">
          <a:xfrm>
            <a:off x="21971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2" name="Rectangle 1042"/>
          <p:cNvSpPr>
            <a:spLocks noChangeArrowheads="1"/>
          </p:cNvSpPr>
          <p:nvPr/>
        </p:nvSpPr>
        <p:spPr bwMode="auto">
          <a:xfrm>
            <a:off x="2773363"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3" name="Rectangle 1043"/>
          <p:cNvSpPr>
            <a:spLocks noChangeArrowheads="1"/>
          </p:cNvSpPr>
          <p:nvPr/>
        </p:nvSpPr>
        <p:spPr bwMode="auto">
          <a:xfrm>
            <a:off x="3348038"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4" name="Rectangle 1044"/>
          <p:cNvSpPr>
            <a:spLocks noChangeArrowheads="1"/>
          </p:cNvSpPr>
          <p:nvPr/>
        </p:nvSpPr>
        <p:spPr bwMode="auto">
          <a:xfrm>
            <a:off x="39243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5" name="Oval 1045"/>
          <p:cNvSpPr>
            <a:spLocks noChangeArrowheads="1"/>
          </p:cNvSpPr>
          <p:nvPr/>
        </p:nvSpPr>
        <p:spPr bwMode="auto">
          <a:xfrm>
            <a:off x="19796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6" name="Oval 1046"/>
          <p:cNvSpPr>
            <a:spLocks noChangeArrowheads="1"/>
          </p:cNvSpPr>
          <p:nvPr/>
        </p:nvSpPr>
        <p:spPr bwMode="auto">
          <a:xfrm>
            <a:off x="26273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05847" name="Line 1047"/>
          <p:cNvSpPr>
            <a:spLocks noChangeShapeType="1"/>
          </p:cNvSpPr>
          <p:nvPr/>
        </p:nvSpPr>
        <p:spPr bwMode="auto">
          <a:xfrm flipV="1">
            <a:off x="13319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48" name="Line 1048"/>
          <p:cNvSpPr>
            <a:spLocks noChangeShapeType="1"/>
          </p:cNvSpPr>
          <p:nvPr/>
        </p:nvSpPr>
        <p:spPr bwMode="auto">
          <a:xfrm flipV="1">
            <a:off x="1979613" y="3068638"/>
            <a:ext cx="2159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49" name="Line 1049"/>
          <p:cNvSpPr>
            <a:spLocks noChangeShapeType="1"/>
          </p:cNvSpPr>
          <p:nvPr/>
        </p:nvSpPr>
        <p:spPr bwMode="auto">
          <a:xfrm flipV="1">
            <a:off x="19796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0" name="Line 1050"/>
          <p:cNvSpPr>
            <a:spLocks noChangeShapeType="1"/>
          </p:cNvSpPr>
          <p:nvPr/>
        </p:nvSpPr>
        <p:spPr bwMode="auto">
          <a:xfrm flipH="1" flipV="1">
            <a:off x="2195513"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1" name="Line 1051"/>
          <p:cNvSpPr>
            <a:spLocks noChangeShapeType="1"/>
          </p:cNvSpPr>
          <p:nvPr/>
        </p:nvSpPr>
        <p:spPr bwMode="auto">
          <a:xfrm flipH="1" flipV="1">
            <a:off x="2195513"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2" name="Line 1052"/>
          <p:cNvSpPr>
            <a:spLocks noChangeShapeType="1"/>
          </p:cNvSpPr>
          <p:nvPr/>
        </p:nvSpPr>
        <p:spPr bwMode="auto">
          <a:xfrm flipH="1" flipV="1">
            <a:off x="2195513" y="3068638"/>
            <a:ext cx="15843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3" name="Line 1053"/>
          <p:cNvSpPr>
            <a:spLocks noChangeShapeType="1"/>
          </p:cNvSpPr>
          <p:nvPr/>
        </p:nvSpPr>
        <p:spPr bwMode="auto">
          <a:xfrm flipV="1">
            <a:off x="1331913" y="3068638"/>
            <a:ext cx="15113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4" name="Line 1054"/>
          <p:cNvSpPr>
            <a:spLocks noChangeShapeType="1"/>
          </p:cNvSpPr>
          <p:nvPr/>
        </p:nvSpPr>
        <p:spPr bwMode="auto">
          <a:xfrm flipV="1">
            <a:off x="2484438" y="3068638"/>
            <a:ext cx="35877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5" name="Line 1055"/>
          <p:cNvSpPr>
            <a:spLocks noChangeShapeType="1"/>
          </p:cNvSpPr>
          <p:nvPr/>
        </p:nvSpPr>
        <p:spPr bwMode="auto">
          <a:xfrm flipH="1" flipV="1">
            <a:off x="2843213"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6" name="Line 1056"/>
          <p:cNvSpPr>
            <a:spLocks noChangeShapeType="1"/>
          </p:cNvSpPr>
          <p:nvPr/>
        </p:nvSpPr>
        <p:spPr bwMode="auto">
          <a:xfrm flipH="1" flipV="1">
            <a:off x="2843213"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7" name="Line 1057"/>
          <p:cNvSpPr>
            <a:spLocks noChangeShapeType="1"/>
          </p:cNvSpPr>
          <p:nvPr/>
        </p:nvSpPr>
        <p:spPr bwMode="auto">
          <a:xfrm flipV="1">
            <a:off x="684213" y="4797425"/>
            <a:ext cx="647700"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8" name="Line 1058"/>
          <p:cNvSpPr>
            <a:spLocks noChangeShapeType="1"/>
          </p:cNvSpPr>
          <p:nvPr/>
        </p:nvSpPr>
        <p:spPr bwMode="auto">
          <a:xfrm flipV="1">
            <a:off x="684213" y="4797425"/>
            <a:ext cx="1223962"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59" name="Line 1059"/>
          <p:cNvSpPr>
            <a:spLocks noChangeShapeType="1"/>
          </p:cNvSpPr>
          <p:nvPr/>
        </p:nvSpPr>
        <p:spPr bwMode="auto">
          <a:xfrm flipV="1">
            <a:off x="684213" y="4797425"/>
            <a:ext cx="18002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0" name="Line 1060"/>
          <p:cNvSpPr>
            <a:spLocks noChangeShapeType="1"/>
          </p:cNvSpPr>
          <p:nvPr/>
        </p:nvSpPr>
        <p:spPr bwMode="auto">
          <a:xfrm flipV="1">
            <a:off x="755650" y="4797425"/>
            <a:ext cx="23764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1" name="Line 1061"/>
          <p:cNvSpPr>
            <a:spLocks noChangeShapeType="1"/>
          </p:cNvSpPr>
          <p:nvPr/>
        </p:nvSpPr>
        <p:spPr bwMode="auto">
          <a:xfrm flipV="1">
            <a:off x="755650" y="4797425"/>
            <a:ext cx="30241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2" name="Line 1062"/>
          <p:cNvSpPr>
            <a:spLocks noChangeShapeType="1"/>
          </p:cNvSpPr>
          <p:nvPr/>
        </p:nvSpPr>
        <p:spPr bwMode="auto">
          <a:xfrm flipH="1" flipV="1">
            <a:off x="1331913" y="4797425"/>
            <a:ext cx="2736850"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3" name="Line 1063"/>
          <p:cNvSpPr>
            <a:spLocks noChangeShapeType="1"/>
          </p:cNvSpPr>
          <p:nvPr/>
        </p:nvSpPr>
        <p:spPr bwMode="auto">
          <a:xfrm flipH="1" flipV="1">
            <a:off x="1908175" y="4797425"/>
            <a:ext cx="21605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4" name="Line 1064"/>
          <p:cNvSpPr>
            <a:spLocks noChangeShapeType="1"/>
          </p:cNvSpPr>
          <p:nvPr/>
        </p:nvSpPr>
        <p:spPr bwMode="auto">
          <a:xfrm flipH="1" flipV="1">
            <a:off x="2484438" y="4797425"/>
            <a:ext cx="15843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5" name="Line 1065"/>
          <p:cNvSpPr>
            <a:spLocks noChangeShapeType="1"/>
          </p:cNvSpPr>
          <p:nvPr/>
        </p:nvSpPr>
        <p:spPr bwMode="auto">
          <a:xfrm flipH="1" flipV="1">
            <a:off x="3132138" y="4797425"/>
            <a:ext cx="9366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6" name="Line 1066"/>
          <p:cNvSpPr>
            <a:spLocks noChangeShapeType="1"/>
          </p:cNvSpPr>
          <p:nvPr/>
        </p:nvSpPr>
        <p:spPr bwMode="auto">
          <a:xfrm flipH="1" flipV="1">
            <a:off x="3779838" y="4797425"/>
            <a:ext cx="2889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7" name="Line 1067"/>
          <p:cNvSpPr>
            <a:spLocks noChangeShapeType="1"/>
          </p:cNvSpPr>
          <p:nvPr/>
        </p:nvSpPr>
        <p:spPr bwMode="auto">
          <a:xfrm flipV="1">
            <a:off x="2195513" y="2133600"/>
            <a:ext cx="0" cy="503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68" name="Line 1068"/>
          <p:cNvSpPr>
            <a:spLocks noChangeShapeType="1"/>
          </p:cNvSpPr>
          <p:nvPr/>
        </p:nvSpPr>
        <p:spPr bwMode="auto">
          <a:xfrm flipV="1">
            <a:off x="2843213" y="2133600"/>
            <a:ext cx="0" cy="5032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1" name="Line 1071"/>
          <p:cNvSpPr>
            <a:spLocks noChangeShapeType="1"/>
          </p:cNvSpPr>
          <p:nvPr/>
        </p:nvSpPr>
        <p:spPr bwMode="auto">
          <a:xfrm flipV="1">
            <a:off x="1331913"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2" name="Line 1072"/>
          <p:cNvSpPr>
            <a:spLocks noChangeShapeType="1"/>
          </p:cNvSpPr>
          <p:nvPr/>
        </p:nvSpPr>
        <p:spPr bwMode="auto">
          <a:xfrm flipV="1">
            <a:off x="1331913"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3" name="Line 1073"/>
          <p:cNvSpPr>
            <a:spLocks noChangeShapeType="1"/>
          </p:cNvSpPr>
          <p:nvPr/>
        </p:nvSpPr>
        <p:spPr bwMode="auto">
          <a:xfrm flipV="1">
            <a:off x="1331913"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4" name="Line 1074"/>
          <p:cNvSpPr>
            <a:spLocks noChangeShapeType="1"/>
          </p:cNvSpPr>
          <p:nvPr/>
        </p:nvSpPr>
        <p:spPr bwMode="auto">
          <a:xfrm flipV="1">
            <a:off x="13319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5" name="Line 1075"/>
          <p:cNvSpPr>
            <a:spLocks noChangeShapeType="1"/>
          </p:cNvSpPr>
          <p:nvPr/>
        </p:nvSpPr>
        <p:spPr bwMode="auto">
          <a:xfrm flipV="1">
            <a:off x="1331913"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6" name="Line 1076"/>
          <p:cNvSpPr>
            <a:spLocks noChangeShapeType="1"/>
          </p:cNvSpPr>
          <p:nvPr/>
        </p:nvSpPr>
        <p:spPr bwMode="auto">
          <a:xfrm>
            <a:off x="1331913"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7" name="Line 1077"/>
          <p:cNvSpPr>
            <a:spLocks noChangeShapeType="1"/>
          </p:cNvSpPr>
          <p:nvPr/>
        </p:nvSpPr>
        <p:spPr bwMode="auto">
          <a:xfrm>
            <a:off x="1908175"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8" name="Line 1078"/>
          <p:cNvSpPr>
            <a:spLocks noChangeShapeType="1"/>
          </p:cNvSpPr>
          <p:nvPr/>
        </p:nvSpPr>
        <p:spPr bwMode="auto">
          <a:xfrm>
            <a:off x="2484438" y="3933825"/>
            <a:ext cx="1366837"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79" name="Line 1079"/>
          <p:cNvSpPr>
            <a:spLocks noChangeShapeType="1"/>
          </p:cNvSpPr>
          <p:nvPr/>
        </p:nvSpPr>
        <p:spPr bwMode="auto">
          <a:xfrm>
            <a:off x="31321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0" name="Line 1080"/>
          <p:cNvSpPr>
            <a:spLocks noChangeShapeType="1"/>
          </p:cNvSpPr>
          <p:nvPr/>
        </p:nvSpPr>
        <p:spPr bwMode="auto">
          <a:xfrm>
            <a:off x="37798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1" name="Line 1081"/>
          <p:cNvSpPr>
            <a:spLocks noChangeShapeType="1"/>
          </p:cNvSpPr>
          <p:nvPr/>
        </p:nvSpPr>
        <p:spPr bwMode="auto">
          <a:xfrm flipH="1" flipV="1">
            <a:off x="13319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2" name="Line 1082"/>
          <p:cNvSpPr>
            <a:spLocks noChangeShapeType="1"/>
          </p:cNvSpPr>
          <p:nvPr/>
        </p:nvSpPr>
        <p:spPr bwMode="auto">
          <a:xfrm flipV="1">
            <a:off x="1908175"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3" name="Line 1083"/>
          <p:cNvSpPr>
            <a:spLocks noChangeShapeType="1"/>
          </p:cNvSpPr>
          <p:nvPr/>
        </p:nvSpPr>
        <p:spPr bwMode="auto">
          <a:xfrm flipV="1">
            <a:off x="1908175"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4" name="Line 1084"/>
          <p:cNvSpPr>
            <a:spLocks noChangeShapeType="1"/>
          </p:cNvSpPr>
          <p:nvPr/>
        </p:nvSpPr>
        <p:spPr bwMode="auto">
          <a:xfrm flipV="1">
            <a:off x="1908175"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5" name="Line 1085"/>
          <p:cNvSpPr>
            <a:spLocks noChangeShapeType="1"/>
          </p:cNvSpPr>
          <p:nvPr/>
        </p:nvSpPr>
        <p:spPr bwMode="auto">
          <a:xfrm flipV="1">
            <a:off x="1979613"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6" name="Line 1086"/>
          <p:cNvSpPr>
            <a:spLocks noChangeShapeType="1"/>
          </p:cNvSpPr>
          <p:nvPr/>
        </p:nvSpPr>
        <p:spPr bwMode="auto">
          <a:xfrm>
            <a:off x="1331913"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7" name="Line 1087"/>
          <p:cNvSpPr>
            <a:spLocks noChangeShapeType="1"/>
          </p:cNvSpPr>
          <p:nvPr/>
        </p:nvSpPr>
        <p:spPr bwMode="auto">
          <a:xfrm>
            <a:off x="1908175"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8" name="Line 1088"/>
          <p:cNvSpPr>
            <a:spLocks noChangeShapeType="1"/>
          </p:cNvSpPr>
          <p:nvPr/>
        </p:nvSpPr>
        <p:spPr bwMode="auto">
          <a:xfrm>
            <a:off x="24844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89" name="Line 1089"/>
          <p:cNvSpPr>
            <a:spLocks noChangeShapeType="1"/>
          </p:cNvSpPr>
          <p:nvPr/>
        </p:nvSpPr>
        <p:spPr bwMode="auto">
          <a:xfrm flipV="1">
            <a:off x="24844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0" name="Line 1090"/>
          <p:cNvSpPr>
            <a:spLocks noChangeShapeType="1"/>
          </p:cNvSpPr>
          <p:nvPr/>
        </p:nvSpPr>
        <p:spPr bwMode="auto">
          <a:xfrm flipV="1">
            <a:off x="2484438" y="3933825"/>
            <a:ext cx="12954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1" name="Line 1091"/>
          <p:cNvSpPr>
            <a:spLocks noChangeShapeType="1"/>
          </p:cNvSpPr>
          <p:nvPr/>
        </p:nvSpPr>
        <p:spPr bwMode="auto">
          <a:xfrm>
            <a:off x="1260475"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2" name="Line 1092"/>
          <p:cNvSpPr>
            <a:spLocks noChangeShapeType="1"/>
          </p:cNvSpPr>
          <p:nvPr/>
        </p:nvSpPr>
        <p:spPr bwMode="auto">
          <a:xfrm>
            <a:off x="1908175"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3" name="Line 1093"/>
          <p:cNvSpPr>
            <a:spLocks noChangeShapeType="1"/>
          </p:cNvSpPr>
          <p:nvPr/>
        </p:nvSpPr>
        <p:spPr bwMode="auto">
          <a:xfrm>
            <a:off x="24844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4" name="Line 1094"/>
          <p:cNvSpPr>
            <a:spLocks noChangeShapeType="1"/>
          </p:cNvSpPr>
          <p:nvPr/>
        </p:nvSpPr>
        <p:spPr bwMode="auto">
          <a:xfrm>
            <a:off x="31321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5" name="Line 1095"/>
          <p:cNvSpPr>
            <a:spLocks noChangeShapeType="1"/>
          </p:cNvSpPr>
          <p:nvPr/>
        </p:nvSpPr>
        <p:spPr bwMode="auto">
          <a:xfrm flipV="1">
            <a:off x="3132138"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6" name="Line 1096"/>
          <p:cNvSpPr>
            <a:spLocks noChangeShapeType="1"/>
          </p:cNvSpPr>
          <p:nvPr/>
        </p:nvSpPr>
        <p:spPr bwMode="auto">
          <a:xfrm flipV="1">
            <a:off x="1187450" y="4797425"/>
            <a:ext cx="144463"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7" name="Line 1097"/>
          <p:cNvSpPr>
            <a:spLocks noChangeShapeType="1"/>
          </p:cNvSpPr>
          <p:nvPr/>
        </p:nvSpPr>
        <p:spPr bwMode="auto">
          <a:xfrm flipV="1">
            <a:off x="1187450" y="4797425"/>
            <a:ext cx="720725"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8" name="Line 1098"/>
          <p:cNvSpPr>
            <a:spLocks noChangeShapeType="1"/>
          </p:cNvSpPr>
          <p:nvPr/>
        </p:nvSpPr>
        <p:spPr bwMode="auto">
          <a:xfrm flipV="1">
            <a:off x="1187450" y="4797425"/>
            <a:ext cx="12969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899" name="Line 1099"/>
          <p:cNvSpPr>
            <a:spLocks noChangeShapeType="1"/>
          </p:cNvSpPr>
          <p:nvPr/>
        </p:nvSpPr>
        <p:spPr bwMode="auto">
          <a:xfrm flipV="1">
            <a:off x="1187450" y="4797425"/>
            <a:ext cx="1944688" cy="719138"/>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endParaRPr lang="en-US" dirty="0"/>
          </a:p>
        </p:txBody>
      </p:sp>
      <p:sp>
        <p:nvSpPr>
          <p:cNvPr id="205901" name="Text Box 1101"/>
          <p:cNvSpPr txBox="1">
            <a:spLocks noChangeArrowheads="1"/>
          </p:cNvSpPr>
          <p:nvPr/>
        </p:nvSpPr>
        <p:spPr bwMode="auto">
          <a:xfrm>
            <a:off x="468313" y="5799138"/>
            <a:ext cx="36420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1</a:t>
            </a:r>
          </a:p>
        </p:txBody>
      </p:sp>
      <p:sp>
        <p:nvSpPr>
          <p:cNvPr id="205902" name="Text Box 1102"/>
          <p:cNvSpPr txBox="1">
            <a:spLocks noChangeArrowheads="1"/>
          </p:cNvSpPr>
          <p:nvPr/>
        </p:nvSpPr>
        <p:spPr bwMode="auto">
          <a:xfrm>
            <a:off x="971550" y="5805488"/>
            <a:ext cx="36420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2</a:t>
            </a:r>
          </a:p>
        </p:txBody>
      </p:sp>
      <p:sp>
        <p:nvSpPr>
          <p:cNvPr id="205903" name="Text Box 1103"/>
          <p:cNvSpPr txBox="1">
            <a:spLocks noChangeArrowheads="1"/>
          </p:cNvSpPr>
          <p:nvPr/>
        </p:nvSpPr>
        <p:spPr bwMode="auto">
          <a:xfrm>
            <a:off x="3930650" y="5805488"/>
            <a:ext cx="36549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t>x</a:t>
            </a:r>
            <a:r>
              <a:rPr lang="en-US" baseline="-25000" dirty="0"/>
              <a:t>n</a:t>
            </a:r>
          </a:p>
        </p:txBody>
      </p:sp>
      <p:sp>
        <p:nvSpPr>
          <p:cNvPr id="205904" name="Text Box 1104"/>
          <p:cNvSpPr txBox="1">
            <a:spLocks noChangeArrowheads="1"/>
          </p:cNvSpPr>
          <p:nvPr/>
        </p:nvSpPr>
        <p:spPr bwMode="auto">
          <a:xfrm>
            <a:off x="1979613" y="5805488"/>
            <a:ext cx="17938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dirty="0"/>
              <a:t>…..</a:t>
            </a:r>
          </a:p>
        </p:txBody>
      </p:sp>
      <p:sp>
        <p:nvSpPr>
          <p:cNvPr id="205905" name="Text Box 1105"/>
          <p:cNvSpPr txBox="1">
            <a:spLocks noChangeArrowheads="1"/>
          </p:cNvSpPr>
          <p:nvPr/>
        </p:nvSpPr>
        <p:spPr bwMode="auto">
          <a:xfrm>
            <a:off x="0" y="4076700"/>
            <a:ext cx="154781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dirty="0"/>
              <a:t>1st hidden </a:t>
            </a:r>
          </a:p>
          <a:p>
            <a:r>
              <a:rPr lang="en-US" dirty="0"/>
              <a:t>layer</a:t>
            </a:r>
          </a:p>
        </p:txBody>
      </p:sp>
      <p:sp>
        <p:nvSpPr>
          <p:cNvPr id="205906" name="Text Box 1106"/>
          <p:cNvSpPr txBox="1">
            <a:spLocks noChangeArrowheads="1"/>
          </p:cNvSpPr>
          <p:nvPr/>
        </p:nvSpPr>
        <p:spPr bwMode="auto">
          <a:xfrm>
            <a:off x="0" y="3148013"/>
            <a:ext cx="154781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dirty="0"/>
              <a:t>2nd hidden</a:t>
            </a:r>
          </a:p>
          <a:p>
            <a:r>
              <a:rPr lang="en-US" dirty="0"/>
              <a:t>layer</a:t>
            </a:r>
          </a:p>
        </p:txBody>
      </p:sp>
      <p:sp>
        <p:nvSpPr>
          <p:cNvPr id="205907" name="Text Box 1107"/>
          <p:cNvSpPr txBox="1">
            <a:spLocks noChangeArrowheads="1"/>
          </p:cNvSpPr>
          <p:nvPr/>
        </p:nvSpPr>
        <p:spPr bwMode="auto">
          <a:xfrm>
            <a:off x="-36513" y="2349500"/>
            <a:ext cx="154781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dirty="0"/>
              <a:t>Output layer</a:t>
            </a:r>
          </a:p>
        </p:txBody>
      </p:sp>
      <p:sp>
        <p:nvSpPr>
          <p:cNvPr id="2" name="TextBox 1"/>
          <p:cNvSpPr txBox="1"/>
          <p:nvPr/>
        </p:nvSpPr>
        <p:spPr>
          <a:xfrm>
            <a:off x="0" y="6476557"/>
            <a:ext cx="5851582" cy="369332"/>
          </a:xfrm>
          <a:prstGeom prst="rect">
            <a:avLst/>
          </a:prstGeom>
          <a:noFill/>
        </p:spPr>
        <p:txBody>
          <a:bodyPr wrap="none" rtlCol="0">
            <a:spAutoFit/>
          </a:bodyPr>
          <a:lstStyle/>
          <a:p>
            <a:r>
              <a:rPr lang="en-US" dirty="0" smtClean="0">
                <a:solidFill>
                  <a:srgbClr val="FF0000"/>
                </a:solidFill>
              </a:rPr>
              <a:t>We say that the input data, or features, are </a:t>
            </a:r>
            <a:r>
              <a:rPr lang="en-US" i="1" dirty="0" smtClean="0">
                <a:solidFill>
                  <a:srgbClr val="FF0000"/>
                </a:solidFill>
              </a:rPr>
              <a:t>n </a:t>
            </a:r>
            <a:r>
              <a:rPr lang="en-US" dirty="0" smtClean="0">
                <a:solidFill>
                  <a:srgbClr val="FF0000"/>
                </a:solidFill>
              </a:rPr>
              <a:t>dimensional</a:t>
            </a:r>
            <a:endParaRPr lang="en-US" i="1" dirty="0">
              <a:solidFill>
                <a:srgbClr val="FF0000"/>
              </a:solidFill>
            </a:endParaRPr>
          </a:p>
        </p:txBody>
      </p:sp>
      <p:grpSp>
        <p:nvGrpSpPr>
          <p:cNvPr id="11" name="Group 10"/>
          <p:cNvGrpSpPr/>
          <p:nvPr/>
        </p:nvGrpSpPr>
        <p:grpSpPr>
          <a:xfrm>
            <a:off x="3348038" y="1385455"/>
            <a:ext cx="1814407" cy="1953490"/>
            <a:chOff x="3348038" y="1385455"/>
            <a:chExt cx="1814407" cy="1953490"/>
          </a:xfrm>
        </p:grpSpPr>
        <p:sp>
          <p:nvSpPr>
            <p:cNvPr id="3" name="TextBox 2"/>
            <p:cNvSpPr txBox="1"/>
            <p:nvPr/>
          </p:nvSpPr>
          <p:spPr>
            <a:xfrm>
              <a:off x="3348038" y="1385455"/>
              <a:ext cx="1814407" cy="369332"/>
            </a:xfrm>
            <a:prstGeom prst="rect">
              <a:avLst/>
            </a:prstGeom>
            <a:noFill/>
          </p:spPr>
          <p:txBody>
            <a:bodyPr wrap="none" rtlCol="0">
              <a:spAutoFit/>
            </a:bodyPr>
            <a:lstStyle/>
            <a:p>
              <a:r>
                <a:rPr lang="en-US" u="sng" dirty="0" smtClean="0"/>
                <a:t>Artificial Neurons</a:t>
              </a:r>
              <a:endParaRPr lang="en-US" u="sng" dirty="0"/>
            </a:p>
          </p:txBody>
        </p:sp>
        <p:cxnSp>
          <p:nvCxnSpPr>
            <p:cNvPr id="10" name="Straight Connector 9"/>
            <p:cNvCxnSpPr>
              <a:stCxn id="3" idx="2"/>
            </p:cNvCxnSpPr>
            <p:nvPr/>
          </p:nvCxnSpPr>
          <p:spPr>
            <a:xfrm flipH="1">
              <a:off x="3851275" y="1754787"/>
              <a:ext cx="403967" cy="1584158"/>
            </a:xfrm>
            <a:prstGeom prst="line">
              <a:avLst/>
            </a:prstGeom>
            <a:ln w="9525">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331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dirty="0" smtClean="0"/>
              <a:t>What is all the (ML) excitement about?</a:t>
            </a:r>
          </a:p>
          <a:p>
            <a:endParaRPr lang="en-US" dirty="0"/>
          </a:p>
          <a:p>
            <a:r>
              <a:rPr lang="en-US" dirty="0" smtClean="0"/>
              <a:t>Very Briefly: What is ML and why do we care?</a:t>
            </a:r>
          </a:p>
          <a:p>
            <a:endParaRPr lang="en-US" dirty="0" smtClean="0"/>
          </a:p>
          <a:p>
            <a:r>
              <a:rPr lang="en-US"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15289329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N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634" y="1417638"/>
            <a:ext cx="3852059" cy="2481676"/>
          </a:xfrm>
          <a:prstGeom prst="rect">
            <a:avLst/>
          </a:prstGeom>
        </p:spPr>
      </p:pic>
      <p:sp>
        <p:nvSpPr>
          <p:cNvPr id="2" name="Title 1"/>
          <p:cNvSpPr>
            <a:spLocks noGrp="1"/>
          </p:cNvSpPr>
          <p:nvPr>
            <p:ph type="title"/>
          </p:nvPr>
        </p:nvSpPr>
        <p:spPr>
          <a:xfrm>
            <a:off x="457200" y="22198"/>
            <a:ext cx="8229600" cy="1143000"/>
          </a:xfrm>
        </p:spPr>
        <p:txBody>
          <a:bodyPr>
            <a:normAutofit fontScale="90000"/>
          </a:bodyPr>
          <a:lstStyle/>
          <a:p>
            <a:r>
              <a:rPr lang="en-US" dirty="0" smtClean="0"/>
              <a:t>Deep Feed Forward Neural Nets </a:t>
            </a:r>
            <a:br>
              <a:rPr lang="en-US" dirty="0" smtClean="0"/>
            </a:br>
            <a:r>
              <a:rPr lang="en-US" sz="2700" dirty="0" smtClean="0"/>
              <a:t>(most of the math I’m going to give you is on this slide </a:t>
            </a:r>
            <a:r>
              <a:rPr lang="en-US" sz="2700" dirty="0" smtClean="0">
                <a:sym typeface="Wingdings"/>
              </a:rPr>
              <a:t>)</a:t>
            </a:r>
            <a:endParaRPr lang="en-US" sz="2700" dirty="0"/>
          </a:p>
        </p:txBody>
      </p:sp>
      <p:pic>
        <p:nvPicPr>
          <p:cNvPr id="10" name="Picture 9" descr="activation_func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34" y="3771402"/>
            <a:ext cx="3613701" cy="2770773"/>
          </a:xfrm>
          <a:prstGeom prst="rect">
            <a:avLst/>
          </a:prstGeom>
        </p:spPr>
      </p:pic>
      <p:pic>
        <p:nvPicPr>
          <p:cNvPr id="3" name="Picture 2" descr="Error_surface_of_a_linear_neuron_with_two_input_weigh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827" y="4499138"/>
            <a:ext cx="3888243" cy="2168107"/>
          </a:xfrm>
          <a:prstGeom prst="rect">
            <a:avLst/>
          </a:prstGeom>
        </p:spPr>
      </p:pic>
      <p:sp>
        <p:nvSpPr>
          <p:cNvPr id="4" name="TextBox 3"/>
          <p:cNvSpPr txBox="1"/>
          <p:nvPr/>
        </p:nvSpPr>
        <p:spPr>
          <a:xfrm>
            <a:off x="450331" y="5299812"/>
            <a:ext cx="3940201" cy="523220"/>
          </a:xfrm>
          <a:prstGeom prst="rect">
            <a:avLst/>
          </a:prstGeom>
          <a:noFill/>
        </p:spPr>
        <p:txBody>
          <a:bodyPr wrap="none" rtlCol="0">
            <a:spAutoFit/>
          </a:bodyPr>
          <a:lstStyle/>
          <a:p>
            <a:r>
              <a:rPr lang="en-US" sz="2800" b="1" dirty="0" smtClean="0"/>
              <a:t>So what then is learning?</a:t>
            </a:r>
            <a:endParaRPr lang="en-US" sz="2800" b="1" dirty="0"/>
          </a:p>
        </p:txBody>
      </p:sp>
      <p:grpSp>
        <p:nvGrpSpPr>
          <p:cNvPr id="17" name="Group 16"/>
          <p:cNvGrpSpPr/>
          <p:nvPr/>
        </p:nvGrpSpPr>
        <p:grpSpPr>
          <a:xfrm>
            <a:off x="97693" y="1417638"/>
            <a:ext cx="5459809" cy="3557774"/>
            <a:chOff x="97693" y="1417638"/>
            <a:chExt cx="5459809" cy="3557774"/>
          </a:xfrm>
        </p:grpSpPr>
        <p:grpSp>
          <p:nvGrpSpPr>
            <p:cNvPr id="26" name="Group 25"/>
            <p:cNvGrpSpPr/>
            <p:nvPr/>
          </p:nvGrpSpPr>
          <p:grpSpPr>
            <a:xfrm>
              <a:off x="97693" y="1417638"/>
              <a:ext cx="5459809" cy="3010542"/>
              <a:chOff x="97693" y="1417638"/>
              <a:chExt cx="5459809" cy="3010542"/>
            </a:xfrm>
          </p:grpSpPr>
          <p:grpSp>
            <p:nvGrpSpPr>
              <p:cNvPr id="21" name="Group 20"/>
              <p:cNvGrpSpPr/>
              <p:nvPr/>
            </p:nvGrpSpPr>
            <p:grpSpPr>
              <a:xfrm>
                <a:off x="97693" y="1417638"/>
                <a:ext cx="5459809" cy="3010542"/>
                <a:chOff x="97693" y="1417638"/>
                <a:chExt cx="5459809" cy="3010542"/>
              </a:xfrm>
            </p:grpSpPr>
            <p:grpSp>
              <p:nvGrpSpPr>
                <p:cNvPr id="12" name="Group 11"/>
                <p:cNvGrpSpPr/>
                <p:nvPr/>
              </p:nvGrpSpPr>
              <p:grpSpPr>
                <a:xfrm>
                  <a:off x="97693" y="1417638"/>
                  <a:ext cx="5192275" cy="3010542"/>
                  <a:chOff x="97693" y="1417638"/>
                  <a:chExt cx="5192275" cy="3010542"/>
                </a:xfrm>
              </p:grpSpPr>
              <p:pic>
                <p:nvPicPr>
                  <p:cNvPr id="8" name="Picture 7" descr="NN1__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93" y="1417638"/>
                    <a:ext cx="4640216" cy="3010542"/>
                  </a:xfrm>
                  <a:prstGeom prst="rect">
                    <a:avLst/>
                  </a:prstGeom>
                </p:spPr>
              </p:pic>
              <p:sp>
                <p:nvSpPr>
                  <p:cNvPr id="11" name="TextBox 10"/>
                  <p:cNvSpPr txBox="1"/>
                  <p:nvPr/>
                </p:nvSpPr>
                <p:spPr>
                  <a:xfrm>
                    <a:off x="4620163" y="2785056"/>
                    <a:ext cx="669805" cy="30777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i="1" dirty="0" smtClean="0"/>
                      <a:t>h</a:t>
                    </a:r>
                    <a:r>
                      <a:rPr lang="en-US" sz="1400" baseline="-25000" dirty="0" smtClean="0"/>
                      <a:t>θ</a:t>
                    </a:r>
                    <a:r>
                      <a:rPr lang="en-US" sz="1400" i="1" dirty="0" smtClean="0"/>
                      <a:t>(x</a:t>
                    </a:r>
                    <a:r>
                      <a:rPr lang="en-US" sz="1400" i="1" baseline="30000" dirty="0" smtClean="0"/>
                      <a:t>(i)</a:t>
                    </a:r>
                    <a:r>
                      <a:rPr lang="en-US" sz="1400" i="1" dirty="0" smtClean="0"/>
                      <a:t>)</a:t>
                    </a:r>
                    <a:endParaRPr lang="en-US" sz="1400" i="1" baseline="-25000" dirty="0"/>
                  </a:p>
                </p:txBody>
              </p:sp>
            </p:grpSp>
            <p:cxnSp>
              <p:nvCxnSpPr>
                <p:cNvPr id="18" name="Straight Arrow Connector 17"/>
                <p:cNvCxnSpPr/>
                <p:nvPr/>
              </p:nvCxnSpPr>
              <p:spPr>
                <a:xfrm flipV="1">
                  <a:off x="4956767" y="3228332"/>
                  <a:ext cx="0" cy="388105"/>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423858" y="3616437"/>
                  <a:ext cx="1133644" cy="584776"/>
                </a:xfrm>
                <a:prstGeom prst="rect">
                  <a:avLst/>
                </a:prstGeom>
                <a:noFill/>
              </p:spPr>
              <p:txBody>
                <a:bodyPr wrap="none" rtlCol="0">
                  <a:spAutoFit/>
                </a:bodyPr>
                <a:lstStyle/>
                <a:p>
                  <a:r>
                    <a:rPr lang="en-US" sz="1600" dirty="0" smtClean="0"/>
                    <a:t>Hypothesis</a:t>
                  </a:r>
                </a:p>
                <a:p>
                  <a:r>
                    <a:rPr lang="en-US" sz="1600" i="1" dirty="0" smtClean="0">
                      <a:solidFill>
                        <a:srgbClr val="FF0000"/>
                      </a:solidFill>
                    </a:rPr>
                    <a:t>      f</a:t>
                  </a:r>
                  <a:r>
                    <a:rPr lang="en-US" sz="1600" i="1" dirty="0" smtClean="0"/>
                    <a:t>(x</a:t>
                  </a:r>
                  <a:r>
                    <a:rPr lang="en-US" sz="1600" i="1" baseline="30000" dirty="0" smtClean="0"/>
                    <a:t>(</a:t>
                  </a:r>
                  <a:r>
                    <a:rPr lang="en-US" sz="1600" i="1" baseline="30000" dirty="0" err="1" smtClean="0"/>
                    <a:t>i</a:t>
                  </a:r>
                  <a:r>
                    <a:rPr lang="en-US" sz="1600" i="1" baseline="30000" dirty="0" smtClean="0"/>
                    <a:t>)</a:t>
                  </a:r>
                  <a:r>
                    <a:rPr lang="en-US" sz="1600" i="1" dirty="0" smtClean="0"/>
                    <a:t>)</a:t>
                  </a:r>
                  <a:endParaRPr lang="en-US" i="1" dirty="0"/>
                </a:p>
              </p:txBody>
            </p:sp>
          </p:grpSp>
          <p:sp>
            <p:nvSpPr>
              <p:cNvPr id="25" name="TextBox 24"/>
              <p:cNvSpPr txBox="1"/>
              <p:nvPr/>
            </p:nvSpPr>
            <p:spPr>
              <a:xfrm>
                <a:off x="4620163" y="2348574"/>
                <a:ext cx="740665" cy="307777"/>
              </a:xfrm>
              <a:prstGeom prst="rect">
                <a:avLst/>
              </a:prstGeom>
              <a:noFill/>
            </p:spPr>
            <p:txBody>
              <a:bodyPr wrap="none" rtlCol="0">
                <a:spAutoFit/>
              </a:bodyPr>
              <a:lstStyle/>
              <a:p>
                <a:r>
                  <a:rPr lang="en-US" sz="1400" i="1" dirty="0" smtClean="0"/>
                  <a:t>(x</a:t>
                </a:r>
                <a:r>
                  <a:rPr lang="en-US" sz="1400" i="1" baseline="30000" dirty="0" smtClean="0"/>
                  <a:t>(i)</a:t>
                </a:r>
                <a:r>
                  <a:rPr lang="en-US" sz="1400" i="1" dirty="0" smtClean="0"/>
                  <a:t>,y</a:t>
                </a:r>
                <a:r>
                  <a:rPr lang="en-US" sz="1400" i="1" baseline="30000" dirty="0" smtClean="0"/>
                  <a:t>(i)</a:t>
                </a:r>
                <a:r>
                  <a:rPr lang="en-US" sz="1400" i="1" dirty="0" smtClean="0"/>
                  <a:t>)</a:t>
                </a:r>
                <a:endParaRPr lang="en-US" sz="1400" i="1" dirty="0"/>
              </a:p>
            </p:txBody>
          </p:sp>
        </p:grpSp>
        <p:sp>
          <p:nvSpPr>
            <p:cNvPr id="5" name="TextBox 4"/>
            <p:cNvSpPr txBox="1"/>
            <p:nvPr/>
          </p:nvSpPr>
          <p:spPr>
            <a:xfrm>
              <a:off x="1225176" y="4499138"/>
              <a:ext cx="2166579" cy="369332"/>
            </a:xfrm>
            <a:prstGeom prst="rect">
              <a:avLst/>
            </a:prstGeom>
            <a:noFill/>
          </p:spPr>
          <p:txBody>
            <a:bodyPr wrap="none" rtlCol="0">
              <a:spAutoFit/>
            </a:bodyPr>
            <a:lstStyle/>
            <a:p>
              <a:r>
                <a:rPr lang="en-US" dirty="0" smtClean="0"/>
                <a:t>Forward Propagation</a:t>
              </a:r>
              <a:endParaRPr lang="en-US" dirty="0"/>
            </a:p>
          </p:txBody>
        </p:sp>
        <p:cxnSp>
          <p:nvCxnSpPr>
            <p:cNvPr id="16" name="Straight Arrow Connector 15"/>
            <p:cNvCxnSpPr/>
            <p:nvPr/>
          </p:nvCxnSpPr>
          <p:spPr>
            <a:xfrm>
              <a:off x="1449294" y="4975412"/>
              <a:ext cx="1434353" cy="0"/>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252872" y="3228332"/>
            <a:ext cx="5617143" cy="3595738"/>
            <a:chOff x="252872" y="3228332"/>
            <a:chExt cx="5617143" cy="3595738"/>
          </a:xfrm>
        </p:grpSpPr>
        <p:grpSp>
          <p:nvGrpSpPr>
            <p:cNvPr id="14" name="Group 13"/>
            <p:cNvGrpSpPr/>
            <p:nvPr/>
          </p:nvGrpSpPr>
          <p:grpSpPr>
            <a:xfrm>
              <a:off x="252872" y="5121992"/>
              <a:ext cx="5617143" cy="1702078"/>
              <a:chOff x="252872" y="5173465"/>
              <a:chExt cx="5617143" cy="1702078"/>
            </a:xfrm>
          </p:grpSpPr>
          <p:pic>
            <p:nvPicPr>
              <p:cNvPr id="7" name="Picture 6" descr="cost_func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872" y="5173465"/>
                <a:ext cx="4137660" cy="701040"/>
              </a:xfrm>
              <a:prstGeom prst="rect">
                <a:avLst/>
              </a:prstGeom>
            </p:spPr>
          </p:pic>
          <p:sp>
            <p:nvSpPr>
              <p:cNvPr id="13" name="TextBox 12"/>
              <p:cNvSpPr txBox="1"/>
              <p:nvPr/>
            </p:nvSpPr>
            <p:spPr>
              <a:xfrm>
                <a:off x="252872" y="5798325"/>
                <a:ext cx="5617143" cy="1077218"/>
              </a:xfrm>
              <a:prstGeom prst="rect">
                <a:avLst/>
              </a:prstGeom>
              <a:noFill/>
            </p:spPr>
            <p:txBody>
              <a:bodyPr wrap="none" rtlCol="0">
                <a:spAutoFit/>
              </a:bodyPr>
              <a:lstStyle/>
              <a:p>
                <a:r>
                  <a:rPr lang="en-US" sz="1600" dirty="0" smtClean="0"/>
                  <a:t>Learning is the adjusting of the weights w</a:t>
                </a:r>
                <a:r>
                  <a:rPr lang="en-US" sz="1600" baseline="-25000" dirty="0" smtClean="0"/>
                  <a:t>i,j </a:t>
                </a:r>
                <a:r>
                  <a:rPr lang="en-US" sz="1600" dirty="0" smtClean="0"/>
                  <a:t>such that </a:t>
                </a:r>
              </a:p>
              <a:p>
                <a:r>
                  <a:rPr lang="en-US" sz="1600" dirty="0" smtClean="0"/>
                  <a:t>the </a:t>
                </a:r>
                <a:r>
                  <a:rPr lang="en-US" sz="1600" i="1" dirty="0" smtClean="0">
                    <a:solidFill>
                      <a:srgbClr val="FF0000"/>
                    </a:solidFill>
                  </a:rPr>
                  <a:t>cost function</a:t>
                </a:r>
                <a:r>
                  <a:rPr lang="en-US" sz="1600" i="1" dirty="0" smtClean="0"/>
                  <a:t> J(</a:t>
                </a:r>
                <a:r>
                  <a:rPr lang="en-US" sz="1600" b="1" dirty="0" smtClean="0"/>
                  <a:t>θ</a:t>
                </a:r>
                <a:r>
                  <a:rPr lang="en-US" sz="1600" i="1" dirty="0" smtClean="0"/>
                  <a:t>) </a:t>
                </a:r>
                <a:r>
                  <a:rPr lang="en-US" sz="1600" i="1" dirty="0" smtClean="0">
                    <a:solidFill>
                      <a:srgbClr val="FF0000"/>
                    </a:solidFill>
                  </a:rPr>
                  <a:t>is minimized</a:t>
                </a:r>
              </a:p>
              <a:p>
                <a:endParaRPr lang="en-US" sz="1600" dirty="0"/>
              </a:p>
              <a:p>
                <a:r>
                  <a:rPr lang="en-US" sz="1600" dirty="0" smtClean="0"/>
                  <a:t>Simple learning procedure: </a:t>
                </a:r>
                <a:r>
                  <a:rPr lang="en-US" sz="1600" i="1" dirty="0" smtClean="0"/>
                  <a:t>Back Propagation </a:t>
                </a:r>
                <a:r>
                  <a:rPr lang="en-US" sz="1600" dirty="0" smtClean="0"/>
                  <a:t>(of the error signal)</a:t>
                </a:r>
                <a:endParaRPr lang="en-US" sz="1600" dirty="0"/>
              </a:p>
            </p:txBody>
          </p:sp>
        </p:grpSp>
        <p:cxnSp>
          <p:nvCxnSpPr>
            <p:cNvPr id="23" name="Straight Arrow Connector 22"/>
            <p:cNvCxnSpPr/>
            <p:nvPr/>
          </p:nvCxnSpPr>
          <p:spPr>
            <a:xfrm flipV="1">
              <a:off x="3104594" y="3228332"/>
              <a:ext cx="1633315" cy="2071480"/>
            </a:xfrm>
            <a:prstGeom prst="straightConnector1">
              <a:avLst/>
            </a:prstGeom>
            <a:ln w="952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rot="19642046">
            <a:off x="5633789" y="3431771"/>
            <a:ext cx="345182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smtClean="0"/>
              <a:t>Where do the weights come from?</a:t>
            </a:r>
            <a:endParaRPr lang="en-US" dirty="0"/>
          </a:p>
        </p:txBody>
      </p:sp>
    </p:spTree>
    <p:extLst>
      <p:ext uri="{BB962C8B-B14F-4D97-AF65-F5344CB8AC3E}">
        <p14:creationId xmlns:p14="http://schemas.microsoft.com/office/powerpoint/2010/main" val="14029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1" nodeType="clickEffect">
                                  <p:stCondLst>
                                    <p:cond delay="0"/>
                                  </p:stCondLst>
                                  <p:childTnLst>
                                    <p:animEffect transition="out" filter="dissolv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nodeType="clickEffect">
                                  <p:stCondLst>
                                    <p:cond delay="0"/>
                                  </p:stCondLst>
                                  <p:childTnLst>
                                    <p:animEffect transition="out" filter="dissolv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animBg="1"/>
      <p:bldP spid="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strike="sngStrike" dirty="0" smtClean="0"/>
              <a:t>What is all the (ML) excitement about?</a:t>
            </a:r>
          </a:p>
          <a:p>
            <a:endParaRPr lang="en-US" dirty="0"/>
          </a:p>
          <a:p>
            <a:r>
              <a:rPr lang="en-US" strike="sngStrike" dirty="0" smtClean="0"/>
              <a:t>Review: What is ML (and why do we care)?</a:t>
            </a:r>
          </a:p>
          <a:p>
            <a:endParaRPr lang="en-US" dirty="0" smtClean="0"/>
          </a:p>
          <a:p>
            <a:r>
              <a:rPr lang="en-US"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2203464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746"/>
            <a:ext cx="8229600" cy="806812"/>
          </a:xfrm>
        </p:spPr>
        <p:txBody>
          <a:bodyPr/>
          <a:lstStyle/>
          <a:p>
            <a:r>
              <a:rPr lang="en-US" dirty="0" smtClean="0"/>
              <a:t>Prototypical ML Stack</a:t>
            </a:r>
            <a:endParaRPr lang="en-US" dirty="0"/>
          </a:p>
        </p:txBody>
      </p:sp>
      <p:pic>
        <p:nvPicPr>
          <p:cNvPr id="4" name="Picture 3" descr="fp_st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 y="1288746"/>
            <a:ext cx="8436864" cy="5260848"/>
          </a:xfrm>
          <a:prstGeom prst="rect">
            <a:avLst/>
          </a:prstGeom>
        </p:spPr>
      </p:pic>
      <p:sp>
        <p:nvSpPr>
          <p:cNvPr id="3" name="Rectangle 2"/>
          <p:cNvSpPr/>
          <p:nvPr/>
        </p:nvSpPr>
        <p:spPr>
          <a:xfrm>
            <a:off x="705589" y="1288746"/>
            <a:ext cx="7373411" cy="2027792"/>
          </a:xfrm>
          <a:prstGeom prst="rect">
            <a:avLst/>
          </a:prstGeom>
          <a:solidFill>
            <a:srgbClr val="008000">
              <a:alpha val="1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6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4380154" y="1149350"/>
            <a:ext cx="3042995" cy="4084500"/>
            <a:chOff x="4380154" y="1149350"/>
            <a:chExt cx="3042995" cy="4084500"/>
          </a:xfrm>
        </p:grpSpPr>
        <p:cxnSp>
          <p:nvCxnSpPr>
            <p:cNvPr id="29" name="Straight Connector 28"/>
            <p:cNvCxnSpPr/>
            <p:nvPr/>
          </p:nvCxnSpPr>
          <p:spPr>
            <a:xfrm>
              <a:off x="4380154" y="1149350"/>
              <a:ext cx="588740" cy="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68894" y="1149350"/>
              <a:ext cx="1621851" cy="408450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6590745" y="5233850"/>
              <a:ext cx="832404" cy="0"/>
            </a:xfrm>
            <a:prstGeom prst="straightConnector1">
              <a:avLst/>
            </a:prstGeom>
            <a:ln>
              <a:solidFill>
                <a:schemeClr val="bg1">
                  <a:lumMod val="65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28" name="Straight Arrow Connector 27"/>
          <p:cNvCxnSpPr>
            <a:stCxn id="11" idx="2"/>
          </p:cNvCxnSpPr>
          <p:nvPr/>
        </p:nvCxnSpPr>
        <p:spPr>
          <a:xfrm>
            <a:off x="2678113" y="1593850"/>
            <a:ext cx="798512"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120" name="Group 119"/>
          <p:cNvGrpSpPr/>
          <p:nvPr/>
        </p:nvGrpSpPr>
        <p:grpSpPr>
          <a:xfrm>
            <a:off x="6833344" y="1671155"/>
            <a:ext cx="620890" cy="3314343"/>
            <a:chOff x="6929259" y="1671155"/>
            <a:chExt cx="620890" cy="3314343"/>
          </a:xfrm>
        </p:grpSpPr>
        <p:cxnSp>
          <p:nvCxnSpPr>
            <p:cNvPr id="117" name="Straight Connector 116"/>
            <p:cNvCxnSpPr/>
            <p:nvPr/>
          </p:nvCxnSpPr>
          <p:spPr>
            <a:xfrm>
              <a:off x="6929259" y="1671155"/>
              <a:ext cx="0" cy="3314343"/>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6929259" y="4985498"/>
              <a:ext cx="620890" cy="0"/>
            </a:xfrm>
            <a:prstGeom prst="straightConnector1">
              <a:avLst/>
            </a:prstGeom>
            <a:ln>
              <a:solidFill>
                <a:schemeClr val="tx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26" name="Straight Arrow Connector 25"/>
          <p:cNvCxnSpPr>
            <a:stCxn id="11" idx="2"/>
          </p:cNvCxnSpPr>
          <p:nvPr/>
        </p:nvCxnSpPr>
        <p:spPr>
          <a:xfrm flipH="1">
            <a:off x="1200578" y="1593850"/>
            <a:ext cx="1477535"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p:cNvCxnSpPr>
          <p:nvPr/>
        </p:nvCxnSpPr>
        <p:spPr>
          <a:xfrm>
            <a:off x="2678113" y="1593850"/>
            <a:ext cx="3102706" cy="1326458"/>
          </a:xfrm>
          <a:prstGeom prst="straightConnector1">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127001" y="2288853"/>
            <a:ext cx="4587874" cy="631455"/>
          </a:xfrm>
          <a:prstGeom prst="rect">
            <a:avLst/>
          </a:prstGeom>
          <a:solidFill>
            <a:srgbClr val="3366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Presentation Layer</a:t>
            </a:r>
            <a:endParaRPr lang="en-US" sz="2000" dirty="0"/>
          </a:p>
        </p:txBody>
      </p:sp>
      <p:grpSp>
        <p:nvGrpSpPr>
          <p:cNvPr id="12" name="Group 11"/>
          <p:cNvGrpSpPr/>
          <p:nvPr/>
        </p:nvGrpSpPr>
        <p:grpSpPr>
          <a:xfrm>
            <a:off x="307975" y="247650"/>
            <a:ext cx="4283075" cy="1346200"/>
            <a:chOff x="460375" y="857250"/>
            <a:chExt cx="4283075" cy="1346200"/>
          </a:xfrm>
        </p:grpSpPr>
        <p:sp>
          <p:nvSpPr>
            <p:cNvPr id="8" name="Rectangle 7"/>
            <p:cNvSpPr/>
            <p:nvPr/>
          </p:nvSpPr>
          <p:spPr>
            <a:xfrm>
              <a:off x="460375" y="8572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9" name="Rectangle 8"/>
            <p:cNvSpPr/>
            <p:nvPr/>
          </p:nvSpPr>
          <p:spPr>
            <a:xfrm>
              <a:off x="612775" y="10096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0" name="Rectangle 9"/>
            <p:cNvSpPr/>
            <p:nvPr/>
          </p:nvSpPr>
          <p:spPr>
            <a:xfrm>
              <a:off x="765175" y="11620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sp>
          <p:nvSpPr>
            <p:cNvPr id="11" name="Rectangle 10"/>
            <p:cNvSpPr/>
            <p:nvPr/>
          </p:nvSpPr>
          <p:spPr>
            <a:xfrm>
              <a:off x="917575" y="1314450"/>
              <a:ext cx="3825875" cy="889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Domain Knowledge</a:t>
              </a:r>
              <a:endParaRPr lang="en-US" sz="2800" dirty="0"/>
            </a:p>
          </p:txBody>
        </p:sp>
      </p:grpSp>
      <p:sp>
        <p:nvSpPr>
          <p:cNvPr id="13" name="Rectangle 12"/>
          <p:cNvSpPr/>
          <p:nvPr/>
        </p:nvSpPr>
        <p:spPr>
          <a:xfrm>
            <a:off x="127001" y="3000375"/>
            <a:ext cx="2031999"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Data Collection</a:t>
            </a:r>
          </a:p>
          <a:p>
            <a:pPr algn="ctr"/>
            <a:r>
              <a:rPr lang="en-US" sz="1200" dirty="0" smtClean="0"/>
              <a:t>Packet brokers, flow data, …</a:t>
            </a:r>
            <a:endParaRPr lang="en-US" sz="1200" dirty="0"/>
          </a:p>
        </p:txBody>
      </p:sp>
      <p:sp>
        <p:nvSpPr>
          <p:cNvPr id="14" name="Rectangle 13"/>
          <p:cNvSpPr/>
          <p:nvPr/>
        </p:nvSpPr>
        <p:spPr>
          <a:xfrm>
            <a:off x="2279650" y="3000375"/>
            <a:ext cx="2435225"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Preprocessing</a:t>
            </a:r>
            <a:endParaRPr lang="en-US" sz="3200" dirty="0" smtClean="0"/>
          </a:p>
          <a:p>
            <a:pPr algn="ctr"/>
            <a:r>
              <a:rPr lang="en-US" sz="1400" dirty="0" smtClean="0"/>
              <a:t>Big Data, Hadoop, Data Science, …</a:t>
            </a:r>
            <a:endParaRPr lang="en-US" sz="1400" dirty="0"/>
          </a:p>
        </p:txBody>
      </p:sp>
      <p:sp>
        <p:nvSpPr>
          <p:cNvPr id="15" name="Rectangle 14"/>
          <p:cNvSpPr/>
          <p:nvPr/>
        </p:nvSpPr>
        <p:spPr>
          <a:xfrm>
            <a:off x="4835523" y="3000375"/>
            <a:ext cx="258762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Model Generation</a:t>
            </a:r>
          </a:p>
          <a:p>
            <a:pPr algn="ctr"/>
            <a:r>
              <a:rPr lang="en-US" dirty="0" smtClean="0"/>
              <a:t>Machine Learning</a:t>
            </a:r>
            <a:endParaRPr lang="en-US" dirty="0"/>
          </a:p>
        </p:txBody>
      </p:sp>
      <p:sp>
        <p:nvSpPr>
          <p:cNvPr id="17" name="Rectangle 16"/>
          <p:cNvSpPr/>
          <p:nvPr/>
        </p:nvSpPr>
        <p:spPr>
          <a:xfrm>
            <a:off x="7550149" y="300037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p>
          <a:p>
            <a:pPr algn="ctr"/>
            <a:r>
              <a:rPr lang="en-US" sz="2400" dirty="0" smtClean="0"/>
              <a:t>Oracle</a:t>
            </a:r>
            <a:endParaRPr lang="en-US" dirty="0" smtClean="0"/>
          </a:p>
          <a:p>
            <a:pPr algn="ctr"/>
            <a:r>
              <a:rPr lang="en-US" dirty="0" smtClean="0"/>
              <a:t>Model(s)</a:t>
            </a:r>
            <a:endParaRPr lang="en-US" dirty="0"/>
          </a:p>
          <a:p>
            <a:pPr algn="ctr"/>
            <a:endParaRPr lang="en-US" dirty="0" smtClean="0"/>
          </a:p>
        </p:txBody>
      </p:sp>
      <p:sp>
        <p:nvSpPr>
          <p:cNvPr id="19" name="Rectangle 18"/>
          <p:cNvSpPr/>
          <p:nvPr/>
        </p:nvSpPr>
        <p:spPr>
          <a:xfrm>
            <a:off x="7550149" y="4873625"/>
            <a:ext cx="1514476" cy="10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Oracle</a:t>
            </a:r>
          </a:p>
          <a:p>
            <a:pPr algn="ctr"/>
            <a:r>
              <a:rPr lang="en-US" sz="2400" dirty="0" smtClean="0"/>
              <a:t>Logic</a:t>
            </a:r>
          </a:p>
        </p:txBody>
      </p:sp>
      <p:grpSp>
        <p:nvGrpSpPr>
          <p:cNvPr id="16" name="Group 15"/>
          <p:cNvGrpSpPr/>
          <p:nvPr/>
        </p:nvGrpSpPr>
        <p:grpSpPr>
          <a:xfrm>
            <a:off x="765175" y="4349750"/>
            <a:ext cx="584200" cy="368300"/>
            <a:chOff x="765175" y="4222750"/>
            <a:chExt cx="584200" cy="368300"/>
          </a:xfrm>
        </p:grpSpPr>
        <p:cxnSp>
          <p:nvCxnSpPr>
            <p:cNvPr id="4" name="Straight Arrow Connector 3"/>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8124825" y="4222750"/>
            <a:ext cx="584200" cy="368300"/>
            <a:chOff x="765175" y="4222750"/>
            <a:chExt cx="584200" cy="368300"/>
          </a:xfrm>
        </p:grpSpPr>
        <p:cxnSp>
          <p:nvCxnSpPr>
            <p:cNvPr id="21" name="Straight Arrow Connector 20"/>
            <p:cNvCxnSpPr/>
            <p:nvPr/>
          </p:nvCxnSpPr>
          <p:spPr>
            <a:xfrm>
              <a:off x="7651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349375" y="4222750"/>
              <a:ext cx="0" cy="368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3" name="Straight Arrow Connector 22"/>
          <p:cNvCxnSpPr/>
          <p:nvPr/>
        </p:nvCxnSpPr>
        <p:spPr>
          <a:xfrm flipH="1">
            <a:off x="2698751" y="5349875"/>
            <a:ext cx="4724398" cy="317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62237" y="4864518"/>
            <a:ext cx="2931662" cy="369332"/>
          </a:xfrm>
          <a:prstGeom prst="rect">
            <a:avLst/>
          </a:prstGeom>
          <a:noFill/>
        </p:spPr>
        <p:txBody>
          <a:bodyPr wrap="none" rtlCol="0">
            <a:spAutoFit/>
          </a:bodyPr>
          <a:lstStyle/>
          <a:p>
            <a:r>
              <a:rPr lang="en-US" dirty="0" smtClean="0"/>
              <a:t>Remediation/Optimization</a:t>
            </a:r>
            <a:r>
              <a:rPr lang="en-US" dirty="0"/>
              <a:t>/</a:t>
            </a:r>
            <a:r>
              <a:rPr lang="en-US" dirty="0" smtClean="0"/>
              <a:t>…</a:t>
            </a:r>
            <a:endParaRPr lang="en-US" dirty="0"/>
          </a:p>
        </p:txBody>
      </p:sp>
      <p:cxnSp>
        <p:nvCxnSpPr>
          <p:cNvPr id="56" name="Straight Arrow Connector 55"/>
          <p:cNvCxnSpPr/>
          <p:nvPr/>
        </p:nvCxnSpPr>
        <p:spPr>
          <a:xfrm>
            <a:off x="1712885"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4380154"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993891" y="4349750"/>
            <a:ext cx="965228"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5345382" y="857250"/>
            <a:ext cx="3056614" cy="736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3</a:t>
            </a:r>
            <a:r>
              <a:rPr lang="en-US" sz="2400" baseline="30000" dirty="0" smtClean="0"/>
              <a:t>rd</a:t>
            </a:r>
            <a:r>
              <a:rPr lang="en-US" sz="2400" dirty="0" smtClean="0"/>
              <a:t> Party Applications</a:t>
            </a:r>
            <a:endParaRPr lang="en-US" sz="2400" dirty="0"/>
          </a:p>
        </p:txBody>
      </p:sp>
      <p:cxnSp>
        <p:nvCxnSpPr>
          <p:cNvPr id="64" name="Straight Arrow Connector 63"/>
          <p:cNvCxnSpPr/>
          <p:nvPr/>
        </p:nvCxnSpPr>
        <p:spPr>
          <a:xfrm flipV="1">
            <a:off x="4830859" y="1729900"/>
            <a:ext cx="1899920" cy="484006"/>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bwMode="gray">
          <a:xfrm>
            <a:off x="4286250" y="1971903"/>
            <a:ext cx="4828148" cy="2135178"/>
            <a:chOff x="4714876" y="2944957"/>
            <a:chExt cx="4429124" cy="1626125"/>
          </a:xfrm>
        </p:grpSpPr>
        <p:sp>
          <p:nvSpPr>
            <p:cNvPr id="47" name="Rounded Rectangle 46"/>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bwMode="gray">
            <a:xfrm>
              <a:off x="5661532" y="2944957"/>
              <a:ext cx="1167383" cy="632877"/>
            </a:xfrm>
            <a:prstGeom prst="rect">
              <a:avLst/>
            </a:prstGeom>
          </p:spPr>
          <p:txBody>
            <a:bodyPr wrap="none">
              <a:spAutoFit/>
            </a:bodyPr>
            <a:lstStyle/>
            <a:p>
              <a:pPr algn="ctr"/>
              <a:endParaRPr lang="en-US" sz="2400" dirty="0" smtClean="0">
                <a:solidFill>
                  <a:schemeClr val="accent2">
                    <a:lumMod val="75000"/>
                  </a:schemeClr>
                </a:solidFill>
              </a:endParaRPr>
            </a:p>
            <a:p>
              <a:pPr algn="ctr"/>
              <a:r>
                <a:rPr lang="en-US" sz="2400" b="1" u="sng" dirty="0" smtClean="0">
                  <a:solidFill>
                    <a:schemeClr val="accent6">
                      <a:lumMod val="75000"/>
                    </a:schemeClr>
                  </a:solidFill>
                </a:rPr>
                <a:t>Learning</a:t>
              </a:r>
              <a:endParaRPr lang="en-US" sz="2400" b="1" u="sng" dirty="0">
                <a:solidFill>
                  <a:schemeClr val="accent6">
                    <a:lumMod val="75000"/>
                  </a:schemeClr>
                </a:solidFill>
              </a:endParaRPr>
            </a:p>
          </p:txBody>
        </p:sp>
      </p:grpSp>
      <p:grpSp>
        <p:nvGrpSpPr>
          <p:cNvPr id="49" name="Group 48"/>
          <p:cNvGrpSpPr/>
          <p:nvPr/>
        </p:nvGrpSpPr>
        <p:grpSpPr bwMode="gray">
          <a:xfrm>
            <a:off x="0" y="1593850"/>
            <a:ext cx="4714875" cy="2513233"/>
            <a:chOff x="4714876" y="3404805"/>
            <a:chExt cx="4429124" cy="1166277"/>
          </a:xfrm>
        </p:grpSpPr>
        <p:sp>
          <p:nvSpPr>
            <p:cNvPr id="50" name="Rounded Rectangle 49"/>
            <p:cNvSpPr/>
            <p:nvPr/>
          </p:nvSpPr>
          <p:spPr bwMode="gray">
            <a:xfrm rot="16200000">
              <a:off x="6484604" y="1911686"/>
              <a:ext cx="889668" cy="4429124"/>
            </a:xfrm>
            <a:prstGeom prst="roundRect">
              <a:avLst>
                <a:gd name="adj" fmla="val 10771"/>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bwMode="gray">
            <a:xfrm>
              <a:off x="5879694" y="3404805"/>
              <a:ext cx="2369428" cy="214238"/>
            </a:xfrm>
            <a:prstGeom prst="rect">
              <a:avLst/>
            </a:prstGeom>
          </p:spPr>
          <p:txBody>
            <a:bodyPr wrap="none">
              <a:spAutoFit/>
            </a:bodyPr>
            <a:lstStyle/>
            <a:p>
              <a:pPr algn="ctr"/>
              <a:r>
                <a:rPr lang="en-US" sz="2400" b="1" u="sng" dirty="0" smtClean="0">
                  <a:solidFill>
                    <a:srgbClr val="E46C0A"/>
                  </a:solidFill>
                </a:rPr>
                <a:t>Analytics Platform</a:t>
              </a:r>
              <a:endParaRPr lang="en-US" sz="2400" b="1" u="sng" dirty="0">
                <a:solidFill>
                  <a:srgbClr val="E46C0A"/>
                </a:solidFill>
              </a:endParaRPr>
            </a:p>
          </p:txBody>
        </p:sp>
      </p:grpSp>
      <p:sp>
        <p:nvSpPr>
          <p:cNvPr id="3" name="TextBox 2"/>
          <p:cNvSpPr txBox="1"/>
          <p:nvPr/>
        </p:nvSpPr>
        <p:spPr>
          <a:xfrm>
            <a:off x="5406933" y="107662"/>
            <a:ext cx="3707465"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Workflow Schematic</a:t>
            </a:r>
            <a:endParaRPr lang="en-US" sz="3200" b="1" dirty="0"/>
          </a:p>
        </p:txBody>
      </p:sp>
      <p:grpSp>
        <p:nvGrpSpPr>
          <p:cNvPr id="52" name="Group 51"/>
          <p:cNvGrpSpPr/>
          <p:nvPr/>
        </p:nvGrpSpPr>
        <p:grpSpPr bwMode="gray">
          <a:xfrm>
            <a:off x="164111" y="4967260"/>
            <a:ext cx="2469317" cy="1728477"/>
            <a:chOff x="219318" y="5055910"/>
            <a:chExt cx="2101326" cy="1470896"/>
          </a:xfrm>
          <a:effectLst/>
        </p:grpSpPr>
        <p:cxnSp>
          <p:nvCxnSpPr>
            <p:cNvPr id="54" name="Straight Connector 53"/>
            <p:cNvCxnSpPr>
              <a:stCxn id="89" idx="0"/>
              <a:endCxn id="85" idx="13"/>
            </p:cNvCxnSpPr>
            <p:nvPr/>
          </p:nvCxnSpPr>
          <p:spPr bwMode="gray">
            <a:xfrm>
              <a:off x="1193565" y="5214121"/>
              <a:ext cx="243118" cy="13300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88" idx="4"/>
              <a:endCxn id="89" idx="18"/>
            </p:cNvCxnSpPr>
            <p:nvPr/>
          </p:nvCxnSpPr>
          <p:spPr bwMode="gray">
            <a:xfrm flipV="1">
              <a:off x="583145" y="5244962"/>
              <a:ext cx="235484" cy="15562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5" idx="20"/>
            </p:cNvCxnSpPr>
            <p:nvPr/>
          </p:nvCxnSpPr>
          <p:spPr bwMode="gray">
            <a:xfrm flipV="1">
              <a:off x="1284496" y="5505104"/>
              <a:ext cx="266666" cy="10879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84" idx="35"/>
            </p:cNvCxnSpPr>
            <p:nvPr/>
          </p:nvCxnSpPr>
          <p:spPr bwMode="gray">
            <a:xfrm>
              <a:off x="1512333" y="5831561"/>
              <a:ext cx="125919" cy="1943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gray">
            <a:xfrm flipV="1">
              <a:off x="722320" y="5876516"/>
              <a:ext cx="227323" cy="10395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83" idx="25"/>
            </p:cNvCxnSpPr>
            <p:nvPr/>
          </p:nvCxnSpPr>
          <p:spPr bwMode="gray">
            <a:xfrm flipH="1" flipV="1">
              <a:off x="1261654" y="5998796"/>
              <a:ext cx="60917" cy="188465"/>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84" idx="29"/>
            </p:cNvCxnSpPr>
            <p:nvPr/>
          </p:nvCxnSpPr>
          <p:spPr bwMode="gray">
            <a:xfrm flipV="1">
              <a:off x="1495065" y="6032442"/>
              <a:ext cx="302809" cy="21497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88" idx="24"/>
            </p:cNvCxnSpPr>
            <p:nvPr/>
          </p:nvCxnSpPr>
          <p:spPr bwMode="gray">
            <a:xfrm flipH="1" flipV="1">
              <a:off x="537063" y="5681375"/>
              <a:ext cx="110961" cy="28288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86" idx="36"/>
            </p:cNvCxnSpPr>
            <p:nvPr/>
          </p:nvCxnSpPr>
          <p:spPr bwMode="gray">
            <a:xfrm>
              <a:off x="977340" y="6243883"/>
              <a:ext cx="172745" cy="3616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85" idx="24"/>
            </p:cNvCxnSpPr>
            <p:nvPr/>
          </p:nvCxnSpPr>
          <p:spPr bwMode="gray">
            <a:xfrm flipH="1" flipV="1">
              <a:off x="1753146" y="5585697"/>
              <a:ext cx="24078" cy="95368"/>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84" idx="39"/>
              <a:endCxn id="89" idx="56"/>
            </p:cNvCxnSpPr>
            <p:nvPr/>
          </p:nvCxnSpPr>
          <p:spPr bwMode="gray">
            <a:xfrm flipH="1" flipV="1">
              <a:off x="1137618" y="5323334"/>
              <a:ext cx="552327" cy="40979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endCxn id="88" idx="25"/>
            </p:cNvCxnSpPr>
            <p:nvPr/>
          </p:nvCxnSpPr>
          <p:spPr bwMode="gray">
            <a:xfrm flipH="1" flipV="1">
              <a:off x="550070" y="5680412"/>
              <a:ext cx="567366" cy="55522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endCxn id="84" idx="31"/>
            </p:cNvCxnSpPr>
            <p:nvPr/>
          </p:nvCxnSpPr>
          <p:spPr bwMode="gray">
            <a:xfrm flipV="1">
              <a:off x="954953" y="5973833"/>
              <a:ext cx="753593" cy="168687"/>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83" idx="41"/>
              <a:endCxn id="89" idx="26"/>
            </p:cNvCxnSpPr>
            <p:nvPr/>
          </p:nvCxnSpPr>
          <p:spPr bwMode="gray">
            <a:xfrm flipH="1" flipV="1">
              <a:off x="986603" y="5334816"/>
              <a:ext cx="41892" cy="20765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88" idx="59"/>
              <a:endCxn id="83" idx="39"/>
            </p:cNvCxnSpPr>
            <p:nvPr/>
          </p:nvCxnSpPr>
          <p:spPr bwMode="gray">
            <a:xfrm>
              <a:off x="734713" y="5569316"/>
              <a:ext cx="146921" cy="17704"/>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76" name="Picture 2" descr="C:\Users\jheuser\Documents\jim\presentations\DaveMeyer_Feb2015\gea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549975" y="5268817"/>
              <a:ext cx="293100" cy="293100"/>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3" descr="C:\Users\jheuser\Documents\jim\presentations\DaveMeyer_Feb2015\mai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99530" y="5634343"/>
              <a:ext cx="317866" cy="240338"/>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4" descr="C:\Users\jheuser\Documents\jim\presentations\DaveMeyer_Feb2015\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290590" y="6227095"/>
              <a:ext cx="221743" cy="234787"/>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5" descr="C:\Users\jheuser\Documents\jim\presentations\DaveMeyer_Feb2015\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380080" y="5384992"/>
              <a:ext cx="187189" cy="250699"/>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C:\Users\jheuser\Documents\jim\presentations\DaveMeyer_Feb2015\spee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gray">
            <a:xfrm>
              <a:off x="1790882" y="5774869"/>
              <a:ext cx="315352" cy="268385"/>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7" descr="C:\Users\jheuser\Documents\jim\presentations\DaveMeyer_Feb2015\stor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498898" y="5994698"/>
              <a:ext cx="276146" cy="276146"/>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 descr="C:\Users\jheuser\Documents\jim\presentations\DaveMeyer_Feb2015\blog.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gray">
            <a:xfrm>
              <a:off x="890457" y="5100105"/>
              <a:ext cx="227625" cy="210446"/>
            </a:xfrm>
            <a:prstGeom prst="rect">
              <a:avLst/>
            </a:prstGeom>
            <a:noFill/>
            <a:extLst>
              <a:ext uri="{909E8E84-426E-40dd-AFC4-6F175D3DCCD1}">
                <a14:hiddenFill xmlns:a14="http://schemas.microsoft.com/office/drawing/2010/main" xmlns="">
                  <a:solidFill>
                    <a:srgbClr val="FFFFFF"/>
                  </a:solidFill>
                </a14:hiddenFill>
              </a:ext>
            </a:extLst>
          </p:spPr>
        </p:pic>
        <p:sp>
          <p:nvSpPr>
            <p:cNvPr id="83" name="Freeform 34"/>
            <p:cNvSpPr>
              <a:spLocks noChangeArrowheads="1"/>
            </p:cNvSpPr>
            <p:nvPr/>
          </p:nvSpPr>
          <p:spPr bwMode="gray">
            <a:xfrm>
              <a:off x="816099" y="5524518"/>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4" name="Freeform 34"/>
            <p:cNvSpPr>
              <a:spLocks noChangeArrowheads="1"/>
            </p:cNvSpPr>
            <p:nvPr/>
          </p:nvSpPr>
          <p:spPr bwMode="gray">
            <a:xfrm>
              <a:off x="1624410" y="5670624"/>
              <a:ext cx="696234" cy="47687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5" name="Freeform 34"/>
            <p:cNvSpPr>
              <a:spLocks noChangeArrowheads="1"/>
            </p:cNvSpPr>
            <p:nvPr/>
          </p:nvSpPr>
          <p:spPr bwMode="gray">
            <a:xfrm>
              <a:off x="1435399" y="5232660"/>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6" name="Freeform 34"/>
            <p:cNvSpPr>
              <a:spLocks noChangeArrowheads="1"/>
            </p:cNvSpPr>
            <p:nvPr/>
          </p:nvSpPr>
          <p:spPr bwMode="gray">
            <a:xfrm>
              <a:off x="1135474" y="6172806"/>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7" name="Freeform 34"/>
            <p:cNvSpPr>
              <a:spLocks noChangeArrowheads="1"/>
            </p:cNvSpPr>
            <p:nvPr/>
          </p:nvSpPr>
          <p:spPr bwMode="gray">
            <a:xfrm>
              <a:off x="279397" y="5899369"/>
              <a:ext cx="709999" cy="486301"/>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8" name="Freeform 34"/>
            <p:cNvSpPr>
              <a:spLocks noChangeArrowheads="1"/>
            </p:cNvSpPr>
            <p:nvPr/>
          </p:nvSpPr>
          <p:spPr bwMode="gray">
            <a:xfrm>
              <a:off x="219318" y="5328339"/>
              <a:ext cx="516840" cy="354000"/>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sp>
          <p:nvSpPr>
            <p:cNvPr id="89" name="Freeform 34"/>
            <p:cNvSpPr>
              <a:spLocks noChangeArrowheads="1"/>
            </p:cNvSpPr>
            <p:nvPr/>
          </p:nvSpPr>
          <p:spPr bwMode="gray">
            <a:xfrm>
              <a:off x="773899" y="5055910"/>
              <a:ext cx="429814" cy="294393"/>
            </a:xfrm>
            <a:custGeom>
              <a:avLst/>
              <a:gdLst>
                <a:gd name="T0" fmla="*/ 3143 w 3219"/>
                <a:gd name="T1" fmla="*/ 1185 h 2205"/>
                <a:gd name="T2" fmla="*/ 2773 w 3219"/>
                <a:gd name="T3" fmla="*/ 962 h 2205"/>
                <a:gd name="T4" fmla="*/ 2657 w 3219"/>
                <a:gd name="T5" fmla="*/ 799 h 2205"/>
                <a:gd name="T6" fmla="*/ 2539 w 3219"/>
                <a:gd name="T7" fmla="*/ 644 h 2205"/>
                <a:gd name="T8" fmla="*/ 2266 w 3219"/>
                <a:gd name="T9" fmla="*/ 450 h 2205"/>
                <a:gd name="T10" fmla="*/ 2016 w 3219"/>
                <a:gd name="T11" fmla="*/ 348 h 2205"/>
                <a:gd name="T12" fmla="*/ 1681 w 3219"/>
                <a:gd name="T13" fmla="*/ 311 h 2205"/>
                <a:gd name="T14" fmla="*/ 1427 w 3219"/>
                <a:gd name="T15" fmla="*/ 198 h 2205"/>
                <a:gd name="T16" fmla="*/ 1067 w 3219"/>
                <a:gd name="T17" fmla="*/ 35 h 2205"/>
                <a:gd name="T18" fmla="*/ 770 w 3219"/>
                <a:gd name="T19" fmla="*/ 0 h 2205"/>
                <a:gd name="T20" fmla="*/ 306 w 3219"/>
                <a:gd name="T21" fmla="*/ 177 h 2205"/>
                <a:gd name="T22" fmla="*/ 225 w 3219"/>
                <a:gd name="T23" fmla="*/ 456 h 2205"/>
                <a:gd name="T24" fmla="*/ 91 w 3219"/>
                <a:gd name="T25" fmla="*/ 574 h 2205"/>
                <a:gd name="T26" fmla="*/ 8 w 3219"/>
                <a:gd name="T27" fmla="*/ 713 h 2205"/>
                <a:gd name="T28" fmla="*/ 5 w 3219"/>
                <a:gd name="T29" fmla="*/ 858 h 2205"/>
                <a:gd name="T30" fmla="*/ 62 w 3219"/>
                <a:gd name="T31" fmla="*/ 992 h 2205"/>
                <a:gd name="T32" fmla="*/ 274 w 3219"/>
                <a:gd name="T33" fmla="*/ 1169 h 2205"/>
                <a:gd name="T34" fmla="*/ 303 w 3219"/>
                <a:gd name="T35" fmla="*/ 1322 h 2205"/>
                <a:gd name="T36" fmla="*/ 335 w 3219"/>
                <a:gd name="T37" fmla="*/ 1416 h 2205"/>
                <a:gd name="T38" fmla="*/ 499 w 3219"/>
                <a:gd name="T39" fmla="*/ 1585 h 2205"/>
                <a:gd name="T40" fmla="*/ 721 w 3219"/>
                <a:gd name="T41" fmla="*/ 1697 h 2205"/>
                <a:gd name="T42" fmla="*/ 1032 w 3219"/>
                <a:gd name="T43" fmla="*/ 1756 h 2205"/>
                <a:gd name="T44" fmla="*/ 1271 w 3219"/>
                <a:gd name="T45" fmla="*/ 1915 h 2205"/>
                <a:gd name="T46" fmla="*/ 1507 w 3219"/>
                <a:gd name="T47" fmla="*/ 2078 h 2205"/>
                <a:gd name="T48" fmla="*/ 1979 w 3219"/>
                <a:gd name="T49" fmla="*/ 2199 h 2205"/>
                <a:gd name="T50" fmla="*/ 2060 w 3219"/>
                <a:gd name="T51" fmla="*/ 2193 h 2205"/>
                <a:gd name="T52" fmla="*/ 1593 w 3219"/>
                <a:gd name="T53" fmla="*/ 2089 h 2205"/>
                <a:gd name="T54" fmla="*/ 1295 w 3219"/>
                <a:gd name="T55" fmla="*/ 1891 h 2205"/>
                <a:gd name="T56" fmla="*/ 1070 w 3219"/>
                <a:gd name="T57" fmla="*/ 1719 h 2205"/>
                <a:gd name="T58" fmla="*/ 802 w 3219"/>
                <a:gd name="T59" fmla="*/ 1673 h 2205"/>
                <a:gd name="T60" fmla="*/ 542 w 3219"/>
                <a:gd name="T61" fmla="*/ 1555 h 2205"/>
                <a:gd name="T62" fmla="*/ 389 w 3219"/>
                <a:gd name="T63" fmla="*/ 1402 h 2205"/>
                <a:gd name="T64" fmla="*/ 373 w 3219"/>
                <a:gd name="T65" fmla="*/ 1231 h 2205"/>
                <a:gd name="T66" fmla="*/ 279 w 3219"/>
                <a:gd name="T67" fmla="*/ 1105 h 2205"/>
                <a:gd name="T68" fmla="*/ 97 w 3219"/>
                <a:gd name="T69" fmla="*/ 936 h 2205"/>
                <a:gd name="T70" fmla="*/ 64 w 3219"/>
                <a:gd name="T71" fmla="*/ 834 h 2205"/>
                <a:gd name="T72" fmla="*/ 91 w 3219"/>
                <a:gd name="T73" fmla="*/ 668 h 2205"/>
                <a:gd name="T74" fmla="*/ 198 w 3219"/>
                <a:gd name="T75" fmla="*/ 576 h 2205"/>
                <a:gd name="T76" fmla="*/ 290 w 3219"/>
                <a:gd name="T77" fmla="*/ 461 h 2205"/>
                <a:gd name="T78" fmla="*/ 303 w 3219"/>
                <a:gd name="T79" fmla="*/ 289 h 2205"/>
                <a:gd name="T80" fmla="*/ 633 w 3219"/>
                <a:gd name="T81" fmla="*/ 80 h 2205"/>
                <a:gd name="T82" fmla="*/ 982 w 3219"/>
                <a:gd name="T83" fmla="*/ 83 h 2205"/>
                <a:gd name="T84" fmla="*/ 1311 w 3219"/>
                <a:gd name="T85" fmla="*/ 201 h 2205"/>
                <a:gd name="T86" fmla="*/ 1558 w 3219"/>
                <a:gd name="T87" fmla="*/ 386 h 2205"/>
                <a:gd name="T88" fmla="*/ 1939 w 3219"/>
                <a:gd name="T89" fmla="*/ 391 h 2205"/>
                <a:gd name="T90" fmla="*/ 2161 w 3219"/>
                <a:gd name="T91" fmla="*/ 461 h 2205"/>
                <a:gd name="T92" fmla="*/ 2440 w 3219"/>
                <a:gd name="T93" fmla="*/ 625 h 2205"/>
                <a:gd name="T94" fmla="*/ 2607 w 3219"/>
                <a:gd name="T95" fmla="*/ 812 h 2205"/>
                <a:gd name="T96" fmla="*/ 2660 w 3219"/>
                <a:gd name="T97" fmla="*/ 968 h 2205"/>
                <a:gd name="T98" fmla="*/ 2990 w 3219"/>
                <a:gd name="T99" fmla="*/ 1102 h 2205"/>
                <a:gd name="T100" fmla="*/ 3180 w 3219"/>
                <a:gd name="T101" fmla="*/ 1341 h 2205"/>
                <a:gd name="T102" fmla="*/ 3175 w 3219"/>
                <a:gd name="T103" fmla="*/ 1512 h 2205"/>
                <a:gd name="T104" fmla="*/ 2939 w 3219"/>
                <a:gd name="T105" fmla="*/ 1729 h 2205"/>
                <a:gd name="T106" fmla="*/ 2767 w 3219"/>
                <a:gd name="T107" fmla="*/ 1893 h 2205"/>
                <a:gd name="T108" fmla="*/ 2711 w 3219"/>
                <a:gd name="T109" fmla="*/ 2009 h 2205"/>
                <a:gd name="T110" fmla="*/ 2569 w 3219"/>
                <a:gd name="T111" fmla="*/ 2108 h 2205"/>
                <a:gd name="T112" fmla="*/ 2724 w 3219"/>
                <a:gd name="T113" fmla="*/ 2003 h 2205"/>
                <a:gd name="T114" fmla="*/ 2781 w 3219"/>
                <a:gd name="T115" fmla="*/ 1882 h 2205"/>
                <a:gd name="T116" fmla="*/ 3028 w 3219"/>
                <a:gd name="T117" fmla="*/ 1713 h 2205"/>
                <a:gd name="T118" fmla="*/ 3210 w 3219"/>
                <a:gd name="T119" fmla="*/ 1501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2205">
                  <a:moveTo>
                    <a:pt x="3218" y="1359"/>
                  </a:moveTo>
                  <a:lnTo>
                    <a:pt x="3218" y="1359"/>
                  </a:lnTo>
                  <a:lnTo>
                    <a:pt x="3215" y="1349"/>
                  </a:lnTo>
                  <a:lnTo>
                    <a:pt x="3215" y="1335"/>
                  </a:lnTo>
                  <a:lnTo>
                    <a:pt x="3215" y="1335"/>
                  </a:lnTo>
                  <a:lnTo>
                    <a:pt x="3212" y="1325"/>
                  </a:lnTo>
                  <a:lnTo>
                    <a:pt x="3212" y="1325"/>
                  </a:lnTo>
                  <a:lnTo>
                    <a:pt x="3207" y="1303"/>
                  </a:lnTo>
                  <a:lnTo>
                    <a:pt x="3207" y="1303"/>
                  </a:lnTo>
                  <a:lnTo>
                    <a:pt x="3199" y="1282"/>
                  </a:lnTo>
                  <a:lnTo>
                    <a:pt x="3191" y="1260"/>
                  </a:lnTo>
                  <a:lnTo>
                    <a:pt x="3191" y="1260"/>
                  </a:lnTo>
                  <a:lnTo>
                    <a:pt x="3170" y="1220"/>
                  </a:lnTo>
                  <a:lnTo>
                    <a:pt x="3143" y="1185"/>
                  </a:lnTo>
                  <a:lnTo>
                    <a:pt x="3143" y="1185"/>
                  </a:lnTo>
                  <a:lnTo>
                    <a:pt x="3113" y="1153"/>
                  </a:lnTo>
                  <a:lnTo>
                    <a:pt x="3081" y="1121"/>
                  </a:lnTo>
                  <a:lnTo>
                    <a:pt x="3046" y="1094"/>
                  </a:lnTo>
                  <a:lnTo>
                    <a:pt x="3011" y="1070"/>
                  </a:lnTo>
                  <a:lnTo>
                    <a:pt x="3011" y="1070"/>
                  </a:lnTo>
                  <a:lnTo>
                    <a:pt x="2974" y="1046"/>
                  </a:lnTo>
                  <a:lnTo>
                    <a:pt x="2936" y="1024"/>
                  </a:lnTo>
                  <a:lnTo>
                    <a:pt x="2936" y="1024"/>
                  </a:lnTo>
                  <a:lnTo>
                    <a:pt x="2896" y="1005"/>
                  </a:lnTo>
                  <a:lnTo>
                    <a:pt x="2856" y="990"/>
                  </a:lnTo>
                  <a:lnTo>
                    <a:pt x="2856" y="990"/>
                  </a:lnTo>
                  <a:lnTo>
                    <a:pt x="2816" y="976"/>
                  </a:lnTo>
                  <a:lnTo>
                    <a:pt x="2773" y="962"/>
                  </a:lnTo>
                  <a:lnTo>
                    <a:pt x="2773" y="962"/>
                  </a:lnTo>
                  <a:lnTo>
                    <a:pt x="2706" y="946"/>
                  </a:lnTo>
                  <a:lnTo>
                    <a:pt x="2703" y="941"/>
                  </a:lnTo>
                  <a:lnTo>
                    <a:pt x="2700" y="928"/>
                  </a:lnTo>
                  <a:lnTo>
                    <a:pt x="2700" y="917"/>
                  </a:lnTo>
                  <a:lnTo>
                    <a:pt x="2700" y="917"/>
                  </a:lnTo>
                  <a:lnTo>
                    <a:pt x="2695" y="896"/>
                  </a:lnTo>
                  <a:lnTo>
                    <a:pt x="2687" y="874"/>
                  </a:lnTo>
                  <a:lnTo>
                    <a:pt x="2687" y="874"/>
                  </a:lnTo>
                  <a:lnTo>
                    <a:pt x="2684" y="863"/>
                  </a:lnTo>
                  <a:lnTo>
                    <a:pt x="2679" y="850"/>
                  </a:lnTo>
                  <a:lnTo>
                    <a:pt x="2671" y="828"/>
                  </a:lnTo>
                  <a:lnTo>
                    <a:pt x="2660" y="810"/>
                  </a:lnTo>
                  <a:lnTo>
                    <a:pt x="2657" y="799"/>
                  </a:lnTo>
                  <a:lnTo>
                    <a:pt x="2657" y="799"/>
                  </a:lnTo>
                  <a:lnTo>
                    <a:pt x="2649" y="788"/>
                  </a:lnTo>
                  <a:lnTo>
                    <a:pt x="2639" y="769"/>
                  </a:lnTo>
                  <a:lnTo>
                    <a:pt x="2639" y="769"/>
                  </a:lnTo>
                  <a:lnTo>
                    <a:pt x="2628" y="748"/>
                  </a:lnTo>
                  <a:lnTo>
                    <a:pt x="2628" y="748"/>
                  </a:lnTo>
                  <a:lnTo>
                    <a:pt x="2614" y="729"/>
                  </a:lnTo>
                  <a:lnTo>
                    <a:pt x="2601" y="710"/>
                  </a:lnTo>
                  <a:lnTo>
                    <a:pt x="2601" y="710"/>
                  </a:lnTo>
                  <a:lnTo>
                    <a:pt x="2572" y="675"/>
                  </a:lnTo>
                  <a:lnTo>
                    <a:pt x="2572" y="675"/>
                  </a:lnTo>
                  <a:lnTo>
                    <a:pt x="2555" y="660"/>
                  </a:lnTo>
                  <a:lnTo>
                    <a:pt x="2539" y="644"/>
                  </a:lnTo>
                  <a:lnTo>
                    <a:pt x="2539" y="644"/>
                  </a:lnTo>
                  <a:lnTo>
                    <a:pt x="2507" y="614"/>
                  </a:lnTo>
                  <a:lnTo>
                    <a:pt x="2507" y="614"/>
                  </a:lnTo>
                  <a:lnTo>
                    <a:pt x="2472" y="585"/>
                  </a:lnTo>
                  <a:lnTo>
                    <a:pt x="2472" y="585"/>
                  </a:lnTo>
                  <a:lnTo>
                    <a:pt x="2456" y="568"/>
                  </a:lnTo>
                  <a:lnTo>
                    <a:pt x="2438" y="558"/>
                  </a:lnTo>
                  <a:lnTo>
                    <a:pt x="2438" y="558"/>
                  </a:lnTo>
                  <a:lnTo>
                    <a:pt x="2400" y="531"/>
                  </a:lnTo>
                  <a:lnTo>
                    <a:pt x="2400" y="531"/>
                  </a:lnTo>
                  <a:lnTo>
                    <a:pt x="2362" y="507"/>
                  </a:lnTo>
                  <a:lnTo>
                    <a:pt x="2325" y="482"/>
                  </a:lnTo>
                  <a:lnTo>
                    <a:pt x="2325" y="482"/>
                  </a:lnTo>
                  <a:lnTo>
                    <a:pt x="2285" y="461"/>
                  </a:lnTo>
                  <a:lnTo>
                    <a:pt x="2266" y="450"/>
                  </a:lnTo>
                  <a:lnTo>
                    <a:pt x="2255" y="445"/>
                  </a:lnTo>
                  <a:lnTo>
                    <a:pt x="2247" y="440"/>
                  </a:lnTo>
                  <a:lnTo>
                    <a:pt x="2207" y="421"/>
                  </a:lnTo>
                  <a:lnTo>
                    <a:pt x="2207" y="421"/>
                  </a:lnTo>
                  <a:lnTo>
                    <a:pt x="2185" y="410"/>
                  </a:lnTo>
                  <a:lnTo>
                    <a:pt x="2167" y="402"/>
                  </a:lnTo>
                  <a:lnTo>
                    <a:pt x="2145" y="391"/>
                  </a:lnTo>
                  <a:lnTo>
                    <a:pt x="2145" y="391"/>
                  </a:lnTo>
                  <a:lnTo>
                    <a:pt x="2124" y="383"/>
                  </a:lnTo>
                  <a:lnTo>
                    <a:pt x="2124" y="383"/>
                  </a:lnTo>
                  <a:lnTo>
                    <a:pt x="2081" y="370"/>
                  </a:lnTo>
                  <a:lnTo>
                    <a:pt x="2038" y="357"/>
                  </a:lnTo>
                  <a:lnTo>
                    <a:pt x="2038" y="357"/>
                  </a:lnTo>
                  <a:lnTo>
                    <a:pt x="2016" y="348"/>
                  </a:lnTo>
                  <a:lnTo>
                    <a:pt x="1995" y="343"/>
                  </a:lnTo>
                  <a:lnTo>
                    <a:pt x="1995" y="343"/>
                  </a:lnTo>
                  <a:lnTo>
                    <a:pt x="1974" y="338"/>
                  </a:lnTo>
                  <a:lnTo>
                    <a:pt x="1952" y="332"/>
                  </a:lnTo>
                  <a:lnTo>
                    <a:pt x="1952" y="332"/>
                  </a:lnTo>
                  <a:lnTo>
                    <a:pt x="1907" y="324"/>
                  </a:lnTo>
                  <a:lnTo>
                    <a:pt x="1907" y="324"/>
                  </a:lnTo>
                  <a:lnTo>
                    <a:pt x="1861" y="319"/>
                  </a:lnTo>
                  <a:lnTo>
                    <a:pt x="1818" y="314"/>
                  </a:lnTo>
                  <a:lnTo>
                    <a:pt x="1818" y="314"/>
                  </a:lnTo>
                  <a:lnTo>
                    <a:pt x="1773" y="311"/>
                  </a:lnTo>
                  <a:lnTo>
                    <a:pt x="1727" y="311"/>
                  </a:lnTo>
                  <a:lnTo>
                    <a:pt x="1727" y="311"/>
                  </a:lnTo>
                  <a:lnTo>
                    <a:pt x="1681" y="311"/>
                  </a:lnTo>
                  <a:lnTo>
                    <a:pt x="1681" y="311"/>
                  </a:lnTo>
                  <a:lnTo>
                    <a:pt x="1639" y="314"/>
                  </a:lnTo>
                  <a:lnTo>
                    <a:pt x="1639" y="314"/>
                  </a:lnTo>
                  <a:lnTo>
                    <a:pt x="1566" y="322"/>
                  </a:lnTo>
                  <a:lnTo>
                    <a:pt x="1561" y="316"/>
                  </a:lnTo>
                  <a:lnTo>
                    <a:pt x="1553" y="305"/>
                  </a:lnTo>
                  <a:lnTo>
                    <a:pt x="1542" y="298"/>
                  </a:lnTo>
                  <a:lnTo>
                    <a:pt x="1526" y="279"/>
                  </a:lnTo>
                  <a:lnTo>
                    <a:pt x="1526" y="279"/>
                  </a:lnTo>
                  <a:lnTo>
                    <a:pt x="1507" y="263"/>
                  </a:lnTo>
                  <a:lnTo>
                    <a:pt x="1507" y="263"/>
                  </a:lnTo>
                  <a:lnTo>
                    <a:pt x="1467" y="230"/>
                  </a:lnTo>
                  <a:lnTo>
                    <a:pt x="1427" y="198"/>
                  </a:lnTo>
                  <a:lnTo>
                    <a:pt x="1427" y="198"/>
                  </a:lnTo>
                  <a:lnTo>
                    <a:pt x="1387" y="171"/>
                  </a:lnTo>
                  <a:lnTo>
                    <a:pt x="1387" y="171"/>
                  </a:lnTo>
                  <a:lnTo>
                    <a:pt x="1344" y="147"/>
                  </a:lnTo>
                  <a:lnTo>
                    <a:pt x="1344" y="147"/>
                  </a:lnTo>
                  <a:lnTo>
                    <a:pt x="1298" y="123"/>
                  </a:lnTo>
                  <a:lnTo>
                    <a:pt x="1298" y="123"/>
                  </a:lnTo>
                  <a:lnTo>
                    <a:pt x="1255" y="102"/>
                  </a:lnTo>
                  <a:lnTo>
                    <a:pt x="1255" y="102"/>
                  </a:lnTo>
                  <a:lnTo>
                    <a:pt x="1210" y="83"/>
                  </a:lnTo>
                  <a:lnTo>
                    <a:pt x="1210" y="83"/>
                  </a:lnTo>
                  <a:lnTo>
                    <a:pt x="1161" y="64"/>
                  </a:lnTo>
                  <a:lnTo>
                    <a:pt x="1161" y="64"/>
                  </a:lnTo>
                  <a:lnTo>
                    <a:pt x="1116" y="48"/>
                  </a:lnTo>
                  <a:lnTo>
                    <a:pt x="1067" y="35"/>
                  </a:lnTo>
                  <a:lnTo>
                    <a:pt x="1067" y="35"/>
                  </a:lnTo>
                  <a:lnTo>
                    <a:pt x="1019" y="24"/>
                  </a:lnTo>
                  <a:lnTo>
                    <a:pt x="995" y="19"/>
                  </a:lnTo>
                  <a:lnTo>
                    <a:pt x="968" y="16"/>
                  </a:lnTo>
                  <a:lnTo>
                    <a:pt x="968" y="16"/>
                  </a:lnTo>
                  <a:lnTo>
                    <a:pt x="920" y="8"/>
                  </a:lnTo>
                  <a:lnTo>
                    <a:pt x="920" y="8"/>
                  </a:lnTo>
                  <a:lnTo>
                    <a:pt x="869" y="2"/>
                  </a:lnTo>
                  <a:lnTo>
                    <a:pt x="869" y="2"/>
                  </a:lnTo>
                  <a:lnTo>
                    <a:pt x="845" y="0"/>
                  </a:lnTo>
                  <a:lnTo>
                    <a:pt x="821" y="0"/>
                  </a:lnTo>
                  <a:lnTo>
                    <a:pt x="794" y="0"/>
                  </a:lnTo>
                  <a:lnTo>
                    <a:pt x="770" y="0"/>
                  </a:lnTo>
                  <a:lnTo>
                    <a:pt x="770" y="0"/>
                  </a:lnTo>
                  <a:lnTo>
                    <a:pt x="719" y="2"/>
                  </a:lnTo>
                  <a:lnTo>
                    <a:pt x="671" y="8"/>
                  </a:lnTo>
                  <a:lnTo>
                    <a:pt x="671" y="8"/>
                  </a:lnTo>
                  <a:lnTo>
                    <a:pt x="619" y="16"/>
                  </a:lnTo>
                  <a:lnTo>
                    <a:pt x="571" y="29"/>
                  </a:lnTo>
                  <a:lnTo>
                    <a:pt x="523" y="43"/>
                  </a:lnTo>
                  <a:lnTo>
                    <a:pt x="475" y="61"/>
                  </a:lnTo>
                  <a:lnTo>
                    <a:pt x="475" y="61"/>
                  </a:lnTo>
                  <a:lnTo>
                    <a:pt x="429" y="83"/>
                  </a:lnTo>
                  <a:lnTo>
                    <a:pt x="386" y="110"/>
                  </a:lnTo>
                  <a:lnTo>
                    <a:pt x="386" y="110"/>
                  </a:lnTo>
                  <a:lnTo>
                    <a:pt x="343" y="139"/>
                  </a:lnTo>
                  <a:lnTo>
                    <a:pt x="325" y="158"/>
                  </a:lnTo>
                  <a:lnTo>
                    <a:pt x="306" y="177"/>
                  </a:lnTo>
                  <a:lnTo>
                    <a:pt x="306" y="177"/>
                  </a:lnTo>
                  <a:lnTo>
                    <a:pt x="287" y="195"/>
                  </a:lnTo>
                  <a:lnTo>
                    <a:pt x="271" y="217"/>
                  </a:lnTo>
                  <a:lnTo>
                    <a:pt x="257" y="241"/>
                  </a:lnTo>
                  <a:lnTo>
                    <a:pt x="244" y="265"/>
                  </a:lnTo>
                  <a:lnTo>
                    <a:pt x="244" y="265"/>
                  </a:lnTo>
                  <a:lnTo>
                    <a:pt x="236" y="292"/>
                  </a:lnTo>
                  <a:lnTo>
                    <a:pt x="231" y="316"/>
                  </a:lnTo>
                  <a:lnTo>
                    <a:pt x="225" y="343"/>
                  </a:lnTo>
                  <a:lnTo>
                    <a:pt x="225" y="373"/>
                  </a:lnTo>
                  <a:lnTo>
                    <a:pt x="225" y="373"/>
                  </a:lnTo>
                  <a:lnTo>
                    <a:pt x="225" y="445"/>
                  </a:lnTo>
                  <a:lnTo>
                    <a:pt x="225" y="456"/>
                  </a:lnTo>
                  <a:lnTo>
                    <a:pt x="225" y="456"/>
                  </a:lnTo>
                  <a:lnTo>
                    <a:pt x="225" y="466"/>
                  </a:lnTo>
                  <a:lnTo>
                    <a:pt x="225" y="466"/>
                  </a:lnTo>
                  <a:lnTo>
                    <a:pt x="228" y="488"/>
                  </a:lnTo>
                  <a:lnTo>
                    <a:pt x="228" y="488"/>
                  </a:lnTo>
                  <a:lnTo>
                    <a:pt x="231" y="496"/>
                  </a:lnTo>
                  <a:lnTo>
                    <a:pt x="231" y="496"/>
                  </a:lnTo>
                  <a:lnTo>
                    <a:pt x="201" y="507"/>
                  </a:lnTo>
                  <a:lnTo>
                    <a:pt x="201" y="507"/>
                  </a:lnTo>
                  <a:lnTo>
                    <a:pt x="172" y="520"/>
                  </a:lnTo>
                  <a:lnTo>
                    <a:pt x="145" y="533"/>
                  </a:lnTo>
                  <a:lnTo>
                    <a:pt x="145" y="533"/>
                  </a:lnTo>
                  <a:lnTo>
                    <a:pt x="115" y="552"/>
                  </a:lnTo>
                  <a:lnTo>
                    <a:pt x="105" y="563"/>
                  </a:lnTo>
                  <a:lnTo>
                    <a:pt x="91" y="574"/>
                  </a:lnTo>
                  <a:lnTo>
                    <a:pt x="91" y="574"/>
                  </a:lnTo>
                  <a:lnTo>
                    <a:pt x="78" y="585"/>
                  </a:lnTo>
                  <a:lnTo>
                    <a:pt x="67" y="595"/>
                  </a:lnTo>
                  <a:lnTo>
                    <a:pt x="62" y="603"/>
                  </a:lnTo>
                  <a:lnTo>
                    <a:pt x="62" y="603"/>
                  </a:lnTo>
                  <a:lnTo>
                    <a:pt x="56" y="609"/>
                  </a:lnTo>
                  <a:lnTo>
                    <a:pt x="46" y="622"/>
                  </a:lnTo>
                  <a:lnTo>
                    <a:pt x="46" y="622"/>
                  </a:lnTo>
                  <a:lnTo>
                    <a:pt x="38" y="635"/>
                  </a:lnTo>
                  <a:lnTo>
                    <a:pt x="30" y="651"/>
                  </a:lnTo>
                  <a:lnTo>
                    <a:pt x="30" y="651"/>
                  </a:lnTo>
                  <a:lnTo>
                    <a:pt x="16" y="681"/>
                  </a:lnTo>
                  <a:lnTo>
                    <a:pt x="16" y="681"/>
                  </a:lnTo>
                  <a:lnTo>
                    <a:pt x="8" y="713"/>
                  </a:lnTo>
                  <a:lnTo>
                    <a:pt x="8" y="713"/>
                  </a:lnTo>
                  <a:lnTo>
                    <a:pt x="3" y="745"/>
                  </a:lnTo>
                  <a:lnTo>
                    <a:pt x="0" y="778"/>
                  </a:lnTo>
                  <a:lnTo>
                    <a:pt x="0" y="778"/>
                  </a:lnTo>
                  <a:lnTo>
                    <a:pt x="0" y="810"/>
                  </a:lnTo>
                  <a:lnTo>
                    <a:pt x="0" y="810"/>
                  </a:lnTo>
                  <a:lnTo>
                    <a:pt x="0" y="818"/>
                  </a:lnTo>
                  <a:lnTo>
                    <a:pt x="3" y="826"/>
                  </a:lnTo>
                  <a:lnTo>
                    <a:pt x="3" y="842"/>
                  </a:lnTo>
                  <a:lnTo>
                    <a:pt x="5" y="850"/>
                  </a:lnTo>
                  <a:lnTo>
                    <a:pt x="5" y="855"/>
                  </a:lnTo>
                  <a:lnTo>
                    <a:pt x="5" y="855"/>
                  </a:lnTo>
                  <a:lnTo>
                    <a:pt x="5" y="858"/>
                  </a:lnTo>
                  <a:lnTo>
                    <a:pt x="5" y="858"/>
                  </a:lnTo>
                  <a:lnTo>
                    <a:pt x="5" y="858"/>
                  </a:lnTo>
                  <a:lnTo>
                    <a:pt x="8" y="874"/>
                  </a:lnTo>
                  <a:lnTo>
                    <a:pt x="11" y="882"/>
                  </a:lnTo>
                  <a:lnTo>
                    <a:pt x="14" y="890"/>
                  </a:lnTo>
                  <a:lnTo>
                    <a:pt x="19" y="906"/>
                  </a:lnTo>
                  <a:lnTo>
                    <a:pt x="19" y="906"/>
                  </a:lnTo>
                  <a:lnTo>
                    <a:pt x="24" y="920"/>
                  </a:lnTo>
                  <a:lnTo>
                    <a:pt x="24" y="920"/>
                  </a:lnTo>
                  <a:lnTo>
                    <a:pt x="30" y="936"/>
                  </a:lnTo>
                  <a:lnTo>
                    <a:pt x="30" y="936"/>
                  </a:lnTo>
                  <a:lnTo>
                    <a:pt x="46" y="965"/>
                  </a:lnTo>
                  <a:lnTo>
                    <a:pt x="54" y="979"/>
                  </a:lnTo>
                  <a:lnTo>
                    <a:pt x="62" y="992"/>
                  </a:lnTo>
                  <a:lnTo>
                    <a:pt x="62" y="992"/>
                  </a:lnTo>
                  <a:lnTo>
                    <a:pt x="80" y="1016"/>
                  </a:lnTo>
                  <a:lnTo>
                    <a:pt x="80" y="1016"/>
                  </a:lnTo>
                  <a:lnTo>
                    <a:pt x="102" y="1040"/>
                  </a:lnTo>
                  <a:lnTo>
                    <a:pt x="102" y="1040"/>
                  </a:lnTo>
                  <a:lnTo>
                    <a:pt x="126" y="1062"/>
                  </a:lnTo>
                  <a:lnTo>
                    <a:pt x="148" y="1083"/>
                  </a:lnTo>
                  <a:lnTo>
                    <a:pt x="148" y="1083"/>
                  </a:lnTo>
                  <a:lnTo>
                    <a:pt x="172" y="1102"/>
                  </a:lnTo>
                  <a:lnTo>
                    <a:pt x="172" y="1102"/>
                  </a:lnTo>
                  <a:lnTo>
                    <a:pt x="196" y="1121"/>
                  </a:lnTo>
                  <a:lnTo>
                    <a:pt x="196" y="1121"/>
                  </a:lnTo>
                  <a:lnTo>
                    <a:pt x="247" y="1153"/>
                  </a:lnTo>
                  <a:lnTo>
                    <a:pt x="274" y="1169"/>
                  </a:lnTo>
                  <a:lnTo>
                    <a:pt x="274" y="1169"/>
                  </a:lnTo>
                  <a:lnTo>
                    <a:pt x="300" y="1185"/>
                  </a:lnTo>
                  <a:lnTo>
                    <a:pt x="300" y="1185"/>
                  </a:lnTo>
                  <a:lnTo>
                    <a:pt x="327" y="1199"/>
                  </a:lnTo>
                  <a:lnTo>
                    <a:pt x="327" y="1199"/>
                  </a:lnTo>
                  <a:lnTo>
                    <a:pt x="325" y="1207"/>
                  </a:lnTo>
                  <a:lnTo>
                    <a:pt x="325" y="1207"/>
                  </a:lnTo>
                  <a:lnTo>
                    <a:pt x="316" y="1225"/>
                  </a:lnTo>
                  <a:lnTo>
                    <a:pt x="311" y="1244"/>
                  </a:lnTo>
                  <a:lnTo>
                    <a:pt x="311" y="1244"/>
                  </a:lnTo>
                  <a:lnTo>
                    <a:pt x="306" y="1263"/>
                  </a:lnTo>
                  <a:lnTo>
                    <a:pt x="303" y="1282"/>
                  </a:lnTo>
                  <a:lnTo>
                    <a:pt x="303" y="1303"/>
                  </a:lnTo>
                  <a:lnTo>
                    <a:pt x="303" y="1322"/>
                  </a:lnTo>
                  <a:lnTo>
                    <a:pt x="303" y="1322"/>
                  </a:lnTo>
                  <a:lnTo>
                    <a:pt x="306" y="1341"/>
                  </a:lnTo>
                  <a:lnTo>
                    <a:pt x="306" y="1341"/>
                  </a:lnTo>
                  <a:lnTo>
                    <a:pt x="311" y="1362"/>
                  </a:lnTo>
                  <a:lnTo>
                    <a:pt x="316" y="1381"/>
                  </a:lnTo>
                  <a:lnTo>
                    <a:pt x="316" y="1381"/>
                  </a:lnTo>
                  <a:lnTo>
                    <a:pt x="325" y="1397"/>
                  </a:lnTo>
                  <a:lnTo>
                    <a:pt x="330" y="1408"/>
                  </a:lnTo>
                  <a:lnTo>
                    <a:pt x="330" y="1408"/>
                  </a:lnTo>
                  <a:lnTo>
                    <a:pt x="330" y="1408"/>
                  </a:lnTo>
                  <a:lnTo>
                    <a:pt x="330" y="1408"/>
                  </a:lnTo>
                  <a:lnTo>
                    <a:pt x="330" y="1411"/>
                  </a:lnTo>
                  <a:lnTo>
                    <a:pt x="333" y="1411"/>
                  </a:lnTo>
                  <a:lnTo>
                    <a:pt x="335" y="1416"/>
                  </a:lnTo>
                  <a:lnTo>
                    <a:pt x="335" y="1416"/>
                  </a:lnTo>
                  <a:lnTo>
                    <a:pt x="343" y="1429"/>
                  </a:lnTo>
                  <a:lnTo>
                    <a:pt x="343" y="1429"/>
                  </a:lnTo>
                  <a:lnTo>
                    <a:pt x="365" y="1461"/>
                  </a:lnTo>
                  <a:lnTo>
                    <a:pt x="378" y="1475"/>
                  </a:lnTo>
                  <a:lnTo>
                    <a:pt x="378" y="1475"/>
                  </a:lnTo>
                  <a:lnTo>
                    <a:pt x="389" y="1488"/>
                  </a:lnTo>
                  <a:lnTo>
                    <a:pt x="389" y="1488"/>
                  </a:lnTo>
                  <a:lnTo>
                    <a:pt x="416" y="1515"/>
                  </a:lnTo>
                  <a:lnTo>
                    <a:pt x="426" y="1529"/>
                  </a:lnTo>
                  <a:lnTo>
                    <a:pt x="426" y="1529"/>
                  </a:lnTo>
                  <a:lnTo>
                    <a:pt x="440" y="1539"/>
                  </a:lnTo>
                  <a:lnTo>
                    <a:pt x="469" y="1563"/>
                  </a:lnTo>
                  <a:lnTo>
                    <a:pt x="469" y="1563"/>
                  </a:lnTo>
                  <a:lnTo>
                    <a:pt x="499" y="1585"/>
                  </a:lnTo>
                  <a:lnTo>
                    <a:pt x="499" y="1585"/>
                  </a:lnTo>
                  <a:lnTo>
                    <a:pt x="512" y="1595"/>
                  </a:lnTo>
                  <a:lnTo>
                    <a:pt x="528" y="1604"/>
                  </a:lnTo>
                  <a:lnTo>
                    <a:pt x="528" y="1604"/>
                  </a:lnTo>
                  <a:lnTo>
                    <a:pt x="558" y="1622"/>
                  </a:lnTo>
                  <a:lnTo>
                    <a:pt x="590" y="1641"/>
                  </a:lnTo>
                  <a:lnTo>
                    <a:pt x="606" y="1649"/>
                  </a:lnTo>
                  <a:lnTo>
                    <a:pt x="606" y="1649"/>
                  </a:lnTo>
                  <a:lnTo>
                    <a:pt x="622" y="1657"/>
                  </a:lnTo>
                  <a:lnTo>
                    <a:pt x="654" y="1670"/>
                  </a:lnTo>
                  <a:lnTo>
                    <a:pt x="654" y="1670"/>
                  </a:lnTo>
                  <a:lnTo>
                    <a:pt x="687" y="1684"/>
                  </a:lnTo>
                  <a:lnTo>
                    <a:pt x="721" y="1697"/>
                  </a:lnTo>
                  <a:lnTo>
                    <a:pt x="721" y="1697"/>
                  </a:lnTo>
                  <a:lnTo>
                    <a:pt x="789" y="1719"/>
                  </a:lnTo>
                  <a:lnTo>
                    <a:pt x="789" y="1719"/>
                  </a:lnTo>
                  <a:lnTo>
                    <a:pt x="807" y="1722"/>
                  </a:lnTo>
                  <a:lnTo>
                    <a:pt x="823" y="1727"/>
                  </a:lnTo>
                  <a:lnTo>
                    <a:pt x="858" y="1732"/>
                  </a:lnTo>
                  <a:lnTo>
                    <a:pt x="858" y="1732"/>
                  </a:lnTo>
                  <a:lnTo>
                    <a:pt x="893" y="1740"/>
                  </a:lnTo>
                  <a:lnTo>
                    <a:pt x="928" y="1746"/>
                  </a:lnTo>
                  <a:lnTo>
                    <a:pt x="947" y="1748"/>
                  </a:lnTo>
                  <a:lnTo>
                    <a:pt x="955" y="1748"/>
                  </a:lnTo>
                  <a:lnTo>
                    <a:pt x="963" y="1751"/>
                  </a:lnTo>
                  <a:lnTo>
                    <a:pt x="998" y="1754"/>
                  </a:lnTo>
                  <a:lnTo>
                    <a:pt x="998" y="1754"/>
                  </a:lnTo>
                  <a:lnTo>
                    <a:pt x="1032" y="1756"/>
                  </a:lnTo>
                  <a:lnTo>
                    <a:pt x="1070" y="1759"/>
                  </a:lnTo>
                  <a:lnTo>
                    <a:pt x="1121" y="1759"/>
                  </a:lnTo>
                  <a:lnTo>
                    <a:pt x="1121" y="1762"/>
                  </a:lnTo>
                  <a:lnTo>
                    <a:pt x="1140" y="1762"/>
                  </a:lnTo>
                  <a:lnTo>
                    <a:pt x="1148" y="1762"/>
                  </a:lnTo>
                  <a:lnTo>
                    <a:pt x="1164" y="1788"/>
                  </a:lnTo>
                  <a:lnTo>
                    <a:pt x="1164" y="1788"/>
                  </a:lnTo>
                  <a:lnTo>
                    <a:pt x="1191" y="1821"/>
                  </a:lnTo>
                  <a:lnTo>
                    <a:pt x="1191" y="1821"/>
                  </a:lnTo>
                  <a:lnTo>
                    <a:pt x="1215" y="1853"/>
                  </a:lnTo>
                  <a:lnTo>
                    <a:pt x="1215" y="1853"/>
                  </a:lnTo>
                  <a:lnTo>
                    <a:pt x="1242" y="1885"/>
                  </a:lnTo>
                  <a:lnTo>
                    <a:pt x="1242" y="1885"/>
                  </a:lnTo>
                  <a:lnTo>
                    <a:pt x="1271" y="1915"/>
                  </a:lnTo>
                  <a:lnTo>
                    <a:pt x="1271" y="1915"/>
                  </a:lnTo>
                  <a:lnTo>
                    <a:pt x="1303" y="1941"/>
                  </a:lnTo>
                  <a:lnTo>
                    <a:pt x="1303" y="1941"/>
                  </a:lnTo>
                  <a:lnTo>
                    <a:pt x="1333" y="1968"/>
                  </a:lnTo>
                  <a:lnTo>
                    <a:pt x="1333" y="1968"/>
                  </a:lnTo>
                  <a:lnTo>
                    <a:pt x="1368" y="1992"/>
                  </a:lnTo>
                  <a:lnTo>
                    <a:pt x="1368" y="1992"/>
                  </a:lnTo>
                  <a:lnTo>
                    <a:pt x="1400" y="2016"/>
                  </a:lnTo>
                  <a:lnTo>
                    <a:pt x="1400" y="2016"/>
                  </a:lnTo>
                  <a:lnTo>
                    <a:pt x="1435" y="2038"/>
                  </a:lnTo>
                  <a:lnTo>
                    <a:pt x="1472" y="2059"/>
                  </a:lnTo>
                  <a:lnTo>
                    <a:pt x="1472" y="2059"/>
                  </a:lnTo>
                  <a:lnTo>
                    <a:pt x="1507" y="2078"/>
                  </a:lnTo>
                  <a:lnTo>
                    <a:pt x="1507" y="2078"/>
                  </a:lnTo>
                  <a:lnTo>
                    <a:pt x="1582" y="2110"/>
                  </a:lnTo>
                  <a:lnTo>
                    <a:pt x="1582" y="2110"/>
                  </a:lnTo>
                  <a:lnTo>
                    <a:pt x="1620" y="2124"/>
                  </a:lnTo>
                  <a:lnTo>
                    <a:pt x="1639" y="2132"/>
                  </a:lnTo>
                  <a:lnTo>
                    <a:pt x="1660" y="2137"/>
                  </a:lnTo>
                  <a:lnTo>
                    <a:pt x="1660" y="2137"/>
                  </a:lnTo>
                  <a:lnTo>
                    <a:pt x="1738" y="2161"/>
                  </a:lnTo>
                  <a:lnTo>
                    <a:pt x="1738" y="2161"/>
                  </a:lnTo>
                  <a:lnTo>
                    <a:pt x="1818" y="2177"/>
                  </a:lnTo>
                  <a:lnTo>
                    <a:pt x="1818" y="2177"/>
                  </a:lnTo>
                  <a:lnTo>
                    <a:pt x="1898" y="2191"/>
                  </a:lnTo>
                  <a:lnTo>
                    <a:pt x="1898" y="2191"/>
                  </a:lnTo>
                  <a:lnTo>
                    <a:pt x="1979" y="2199"/>
                  </a:lnTo>
                  <a:lnTo>
                    <a:pt x="1979" y="2199"/>
                  </a:lnTo>
                  <a:lnTo>
                    <a:pt x="2060" y="2204"/>
                  </a:lnTo>
                  <a:lnTo>
                    <a:pt x="2060" y="2204"/>
                  </a:lnTo>
                  <a:lnTo>
                    <a:pt x="2100" y="2202"/>
                  </a:lnTo>
                  <a:lnTo>
                    <a:pt x="2140" y="2202"/>
                  </a:lnTo>
                  <a:lnTo>
                    <a:pt x="2140" y="2202"/>
                  </a:lnTo>
                  <a:lnTo>
                    <a:pt x="2220" y="2193"/>
                  </a:lnTo>
                  <a:lnTo>
                    <a:pt x="2301" y="2180"/>
                  </a:lnTo>
                  <a:lnTo>
                    <a:pt x="2301" y="2180"/>
                  </a:lnTo>
                  <a:lnTo>
                    <a:pt x="2220" y="2191"/>
                  </a:lnTo>
                  <a:lnTo>
                    <a:pt x="2140" y="2193"/>
                  </a:lnTo>
                  <a:lnTo>
                    <a:pt x="2140" y="2193"/>
                  </a:lnTo>
                  <a:lnTo>
                    <a:pt x="2100" y="2196"/>
                  </a:lnTo>
                  <a:lnTo>
                    <a:pt x="2060" y="2193"/>
                  </a:lnTo>
                  <a:lnTo>
                    <a:pt x="2060" y="2193"/>
                  </a:lnTo>
                  <a:lnTo>
                    <a:pt x="1979" y="2188"/>
                  </a:lnTo>
                  <a:lnTo>
                    <a:pt x="1979" y="2188"/>
                  </a:lnTo>
                  <a:lnTo>
                    <a:pt x="1898" y="2177"/>
                  </a:lnTo>
                  <a:lnTo>
                    <a:pt x="1898" y="2177"/>
                  </a:lnTo>
                  <a:lnTo>
                    <a:pt x="1821" y="2161"/>
                  </a:lnTo>
                  <a:lnTo>
                    <a:pt x="1821" y="2161"/>
                  </a:lnTo>
                  <a:lnTo>
                    <a:pt x="1743" y="2143"/>
                  </a:lnTo>
                  <a:lnTo>
                    <a:pt x="1743" y="2143"/>
                  </a:lnTo>
                  <a:lnTo>
                    <a:pt x="1665" y="2116"/>
                  </a:lnTo>
                  <a:lnTo>
                    <a:pt x="1646" y="2110"/>
                  </a:lnTo>
                  <a:lnTo>
                    <a:pt x="1628" y="2102"/>
                  </a:lnTo>
                  <a:lnTo>
                    <a:pt x="1628" y="2102"/>
                  </a:lnTo>
                  <a:lnTo>
                    <a:pt x="1593" y="2089"/>
                  </a:lnTo>
                  <a:lnTo>
                    <a:pt x="1593" y="2089"/>
                  </a:lnTo>
                  <a:lnTo>
                    <a:pt x="1521" y="2054"/>
                  </a:lnTo>
                  <a:lnTo>
                    <a:pt x="1521" y="2054"/>
                  </a:lnTo>
                  <a:lnTo>
                    <a:pt x="1486" y="2035"/>
                  </a:lnTo>
                  <a:lnTo>
                    <a:pt x="1451" y="2014"/>
                  </a:lnTo>
                  <a:lnTo>
                    <a:pt x="1451" y="2014"/>
                  </a:lnTo>
                  <a:lnTo>
                    <a:pt x="1416" y="1992"/>
                  </a:lnTo>
                  <a:lnTo>
                    <a:pt x="1416" y="1992"/>
                  </a:lnTo>
                  <a:lnTo>
                    <a:pt x="1384" y="1968"/>
                  </a:lnTo>
                  <a:lnTo>
                    <a:pt x="1384" y="1968"/>
                  </a:lnTo>
                  <a:lnTo>
                    <a:pt x="1354" y="1944"/>
                  </a:lnTo>
                  <a:lnTo>
                    <a:pt x="1354" y="1944"/>
                  </a:lnTo>
                  <a:lnTo>
                    <a:pt x="1325" y="1917"/>
                  </a:lnTo>
                  <a:lnTo>
                    <a:pt x="1325" y="1917"/>
                  </a:lnTo>
                  <a:lnTo>
                    <a:pt x="1295" y="1891"/>
                  </a:lnTo>
                  <a:lnTo>
                    <a:pt x="1295" y="1891"/>
                  </a:lnTo>
                  <a:lnTo>
                    <a:pt x="1269" y="1861"/>
                  </a:lnTo>
                  <a:lnTo>
                    <a:pt x="1269" y="1861"/>
                  </a:lnTo>
                  <a:lnTo>
                    <a:pt x="1242" y="1831"/>
                  </a:lnTo>
                  <a:lnTo>
                    <a:pt x="1242" y="1831"/>
                  </a:lnTo>
                  <a:lnTo>
                    <a:pt x="1217" y="1799"/>
                  </a:lnTo>
                  <a:lnTo>
                    <a:pt x="1217" y="1799"/>
                  </a:lnTo>
                  <a:lnTo>
                    <a:pt x="1196" y="1767"/>
                  </a:lnTo>
                  <a:lnTo>
                    <a:pt x="1175" y="1735"/>
                  </a:lnTo>
                  <a:lnTo>
                    <a:pt x="1169" y="1724"/>
                  </a:lnTo>
                  <a:lnTo>
                    <a:pt x="1159" y="1724"/>
                  </a:lnTo>
                  <a:lnTo>
                    <a:pt x="1159" y="1724"/>
                  </a:lnTo>
                  <a:lnTo>
                    <a:pt x="1140" y="1722"/>
                  </a:lnTo>
                  <a:lnTo>
                    <a:pt x="1070" y="1719"/>
                  </a:lnTo>
                  <a:lnTo>
                    <a:pt x="1070" y="1719"/>
                  </a:lnTo>
                  <a:lnTo>
                    <a:pt x="1038" y="1716"/>
                  </a:lnTo>
                  <a:lnTo>
                    <a:pt x="1003" y="1713"/>
                  </a:lnTo>
                  <a:lnTo>
                    <a:pt x="968" y="1708"/>
                  </a:lnTo>
                  <a:lnTo>
                    <a:pt x="960" y="1708"/>
                  </a:lnTo>
                  <a:lnTo>
                    <a:pt x="952" y="1705"/>
                  </a:lnTo>
                  <a:lnTo>
                    <a:pt x="936" y="1703"/>
                  </a:lnTo>
                  <a:lnTo>
                    <a:pt x="901" y="1697"/>
                  </a:lnTo>
                  <a:lnTo>
                    <a:pt x="901" y="1697"/>
                  </a:lnTo>
                  <a:lnTo>
                    <a:pt x="866" y="1692"/>
                  </a:lnTo>
                  <a:lnTo>
                    <a:pt x="834" y="1681"/>
                  </a:lnTo>
                  <a:lnTo>
                    <a:pt x="818" y="1679"/>
                  </a:lnTo>
                  <a:lnTo>
                    <a:pt x="818" y="1679"/>
                  </a:lnTo>
                  <a:lnTo>
                    <a:pt x="802" y="1673"/>
                  </a:lnTo>
                  <a:lnTo>
                    <a:pt x="802" y="1673"/>
                  </a:lnTo>
                  <a:lnTo>
                    <a:pt x="737" y="1654"/>
                  </a:lnTo>
                  <a:lnTo>
                    <a:pt x="705" y="1641"/>
                  </a:lnTo>
                  <a:lnTo>
                    <a:pt x="705" y="1641"/>
                  </a:lnTo>
                  <a:lnTo>
                    <a:pt x="673" y="1628"/>
                  </a:lnTo>
                  <a:lnTo>
                    <a:pt x="644" y="1614"/>
                  </a:lnTo>
                  <a:lnTo>
                    <a:pt x="644" y="1614"/>
                  </a:lnTo>
                  <a:lnTo>
                    <a:pt x="628" y="1606"/>
                  </a:lnTo>
                  <a:lnTo>
                    <a:pt x="612" y="1598"/>
                  </a:lnTo>
                  <a:lnTo>
                    <a:pt x="582" y="1582"/>
                  </a:lnTo>
                  <a:lnTo>
                    <a:pt x="582" y="1582"/>
                  </a:lnTo>
                  <a:lnTo>
                    <a:pt x="555" y="1563"/>
                  </a:lnTo>
                  <a:lnTo>
                    <a:pt x="542" y="1555"/>
                  </a:lnTo>
                  <a:lnTo>
                    <a:pt x="542" y="1555"/>
                  </a:lnTo>
                  <a:lnTo>
                    <a:pt x="526" y="1545"/>
                  </a:lnTo>
                  <a:lnTo>
                    <a:pt x="499" y="1523"/>
                  </a:lnTo>
                  <a:lnTo>
                    <a:pt x="475" y="1501"/>
                  </a:lnTo>
                  <a:lnTo>
                    <a:pt x="475" y="1501"/>
                  </a:lnTo>
                  <a:lnTo>
                    <a:pt x="461" y="1491"/>
                  </a:lnTo>
                  <a:lnTo>
                    <a:pt x="450" y="1480"/>
                  </a:lnTo>
                  <a:lnTo>
                    <a:pt x="450" y="1480"/>
                  </a:lnTo>
                  <a:lnTo>
                    <a:pt x="429" y="1456"/>
                  </a:lnTo>
                  <a:lnTo>
                    <a:pt x="429" y="1456"/>
                  </a:lnTo>
                  <a:lnTo>
                    <a:pt x="419" y="1442"/>
                  </a:lnTo>
                  <a:lnTo>
                    <a:pt x="408" y="1429"/>
                  </a:lnTo>
                  <a:lnTo>
                    <a:pt x="408" y="1429"/>
                  </a:lnTo>
                  <a:lnTo>
                    <a:pt x="389" y="1402"/>
                  </a:lnTo>
                  <a:lnTo>
                    <a:pt x="389" y="1402"/>
                  </a:lnTo>
                  <a:lnTo>
                    <a:pt x="381" y="1389"/>
                  </a:lnTo>
                  <a:lnTo>
                    <a:pt x="375" y="1381"/>
                  </a:lnTo>
                  <a:lnTo>
                    <a:pt x="373" y="1376"/>
                  </a:lnTo>
                  <a:lnTo>
                    <a:pt x="373" y="1376"/>
                  </a:lnTo>
                  <a:lnTo>
                    <a:pt x="367" y="1362"/>
                  </a:lnTo>
                  <a:lnTo>
                    <a:pt x="362" y="1346"/>
                  </a:lnTo>
                  <a:lnTo>
                    <a:pt x="360" y="1333"/>
                  </a:lnTo>
                  <a:lnTo>
                    <a:pt x="360" y="1333"/>
                  </a:lnTo>
                  <a:lnTo>
                    <a:pt x="357" y="1317"/>
                  </a:lnTo>
                  <a:lnTo>
                    <a:pt x="357" y="1317"/>
                  </a:lnTo>
                  <a:lnTo>
                    <a:pt x="357" y="1287"/>
                  </a:lnTo>
                  <a:lnTo>
                    <a:pt x="365" y="1258"/>
                  </a:lnTo>
                  <a:lnTo>
                    <a:pt x="365" y="1258"/>
                  </a:lnTo>
                  <a:lnTo>
                    <a:pt x="373" y="1231"/>
                  </a:lnTo>
                  <a:lnTo>
                    <a:pt x="373" y="1231"/>
                  </a:lnTo>
                  <a:lnTo>
                    <a:pt x="381" y="1217"/>
                  </a:lnTo>
                  <a:lnTo>
                    <a:pt x="381" y="1217"/>
                  </a:lnTo>
                  <a:lnTo>
                    <a:pt x="384" y="1209"/>
                  </a:lnTo>
                  <a:lnTo>
                    <a:pt x="384" y="1209"/>
                  </a:lnTo>
                  <a:lnTo>
                    <a:pt x="389" y="1204"/>
                  </a:lnTo>
                  <a:lnTo>
                    <a:pt x="408" y="1177"/>
                  </a:lnTo>
                  <a:lnTo>
                    <a:pt x="378" y="1164"/>
                  </a:lnTo>
                  <a:lnTo>
                    <a:pt x="378" y="1164"/>
                  </a:lnTo>
                  <a:lnTo>
                    <a:pt x="327" y="1134"/>
                  </a:lnTo>
                  <a:lnTo>
                    <a:pt x="327" y="1134"/>
                  </a:lnTo>
                  <a:lnTo>
                    <a:pt x="303" y="1121"/>
                  </a:lnTo>
                  <a:lnTo>
                    <a:pt x="279" y="1105"/>
                  </a:lnTo>
                  <a:lnTo>
                    <a:pt x="279" y="1105"/>
                  </a:lnTo>
                  <a:lnTo>
                    <a:pt x="231" y="1072"/>
                  </a:lnTo>
                  <a:lnTo>
                    <a:pt x="231" y="1072"/>
                  </a:lnTo>
                  <a:lnTo>
                    <a:pt x="207" y="1056"/>
                  </a:lnTo>
                  <a:lnTo>
                    <a:pt x="207" y="1056"/>
                  </a:lnTo>
                  <a:lnTo>
                    <a:pt x="185" y="1038"/>
                  </a:lnTo>
                  <a:lnTo>
                    <a:pt x="185" y="1038"/>
                  </a:lnTo>
                  <a:lnTo>
                    <a:pt x="145" y="1000"/>
                  </a:lnTo>
                  <a:lnTo>
                    <a:pt x="145" y="1000"/>
                  </a:lnTo>
                  <a:lnTo>
                    <a:pt x="126" y="979"/>
                  </a:lnTo>
                  <a:lnTo>
                    <a:pt x="126" y="979"/>
                  </a:lnTo>
                  <a:lnTo>
                    <a:pt x="110" y="957"/>
                  </a:lnTo>
                  <a:lnTo>
                    <a:pt x="102" y="946"/>
                  </a:lnTo>
                  <a:lnTo>
                    <a:pt x="97" y="936"/>
                  </a:lnTo>
                  <a:lnTo>
                    <a:pt x="97" y="936"/>
                  </a:lnTo>
                  <a:lnTo>
                    <a:pt x="83" y="912"/>
                  </a:lnTo>
                  <a:lnTo>
                    <a:pt x="83" y="912"/>
                  </a:lnTo>
                  <a:lnTo>
                    <a:pt x="80" y="898"/>
                  </a:lnTo>
                  <a:lnTo>
                    <a:pt x="80" y="898"/>
                  </a:lnTo>
                  <a:lnTo>
                    <a:pt x="75" y="887"/>
                  </a:lnTo>
                  <a:lnTo>
                    <a:pt x="70" y="874"/>
                  </a:lnTo>
                  <a:lnTo>
                    <a:pt x="70" y="869"/>
                  </a:lnTo>
                  <a:lnTo>
                    <a:pt x="67" y="861"/>
                  </a:lnTo>
                  <a:lnTo>
                    <a:pt x="64" y="847"/>
                  </a:lnTo>
                  <a:lnTo>
                    <a:pt x="64" y="847"/>
                  </a:lnTo>
                  <a:lnTo>
                    <a:pt x="64" y="847"/>
                  </a:lnTo>
                  <a:lnTo>
                    <a:pt x="64" y="844"/>
                  </a:lnTo>
                  <a:lnTo>
                    <a:pt x="64" y="842"/>
                  </a:lnTo>
                  <a:lnTo>
                    <a:pt x="64" y="834"/>
                  </a:lnTo>
                  <a:lnTo>
                    <a:pt x="62" y="820"/>
                  </a:lnTo>
                  <a:lnTo>
                    <a:pt x="62" y="815"/>
                  </a:lnTo>
                  <a:lnTo>
                    <a:pt x="62" y="815"/>
                  </a:lnTo>
                  <a:lnTo>
                    <a:pt x="62" y="807"/>
                  </a:lnTo>
                  <a:lnTo>
                    <a:pt x="62" y="807"/>
                  </a:lnTo>
                  <a:lnTo>
                    <a:pt x="59" y="780"/>
                  </a:lnTo>
                  <a:lnTo>
                    <a:pt x="62" y="753"/>
                  </a:lnTo>
                  <a:lnTo>
                    <a:pt x="67" y="727"/>
                  </a:lnTo>
                  <a:lnTo>
                    <a:pt x="67" y="727"/>
                  </a:lnTo>
                  <a:lnTo>
                    <a:pt x="75" y="703"/>
                  </a:lnTo>
                  <a:lnTo>
                    <a:pt x="75" y="703"/>
                  </a:lnTo>
                  <a:lnTo>
                    <a:pt x="86" y="678"/>
                  </a:lnTo>
                  <a:lnTo>
                    <a:pt x="91" y="668"/>
                  </a:lnTo>
                  <a:lnTo>
                    <a:pt x="91" y="668"/>
                  </a:lnTo>
                  <a:lnTo>
                    <a:pt x="99" y="657"/>
                  </a:lnTo>
                  <a:lnTo>
                    <a:pt x="105" y="649"/>
                  </a:lnTo>
                  <a:lnTo>
                    <a:pt x="105" y="649"/>
                  </a:lnTo>
                  <a:lnTo>
                    <a:pt x="110" y="644"/>
                  </a:lnTo>
                  <a:lnTo>
                    <a:pt x="115" y="638"/>
                  </a:lnTo>
                  <a:lnTo>
                    <a:pt x="123" y="627"/>
                  </a:lnTo>
                  <a:lnTo>
                    <a:pt x="123" y="627"/>
                  </a:lnTo>
                  <a:lnTo>
                    <a:pt x="132" y="619"/>
                  </a:lnTo>
                  <a:lnTo>
                    <a:pt x="142" y="611"/>
                  </a:lnTo>
                  <a:lnTo>
                    <a:pt x="153" y="603"/>
                  </a:lnTo>
                  <a:lnTo>
                    <a:pt x="153" y="603"/>
                  </a:lnTo>
                  <a:lnTo>
                    <a:pt x="174" y="590"/>
                  </a:lnTo>
                  <a:lnTo>
                    <a:pt x="174" y="590"/>
                  </a:lnTo>
                  <a:lnTo>
                    <a:pt x="198" y="576"/>
                  </a:lnTo>
                  <a:lnTo>
                    <a:pt x="225" y="566"/>
                  </a:lnTo>
                  <a:lnTo>
                    <a:pt x="225" y="566"/>
                  </a:lnTo>
                  <a:lnTo>
                    <a:pt x="250" y="558"/>
                  </a:lnTo>
                  <a:lnTo>
                    <a:pt x="276" y="550"/>
                  </a:lnTo>
                  <a:lnTo>
                    <a:pt x="282" y="547"/>
                  </a:lnTo>
                  <a:lnTo>
                    <a:pt x="284" y="544"/>
                  </a:lnTo>
                  <a:lnTo>
                    <a:pt x="287" y="544"/>
                  </a:lnTo>
                  <a:lnTo>
                    <a:pt x="308" y="531"/>
                  </a:lnTo>
                  <a:lnTo>
                    <a:pt x="300" y="507"/>
                  </a:lnTo>
                  <a:lnTo>
                    <a:pt x="300" y="507"/>
                  </a:lnTo>
                  <a:lnTo>
                    <a:pt x="295" y="491"/>
                  </a:lnTo>
                  <a:lnTo>
                    <a:pt x="290" y="477"/>
                  </a:lnTo>
                  <a:lnTo>
                    <a:pt x="290" y="477"/>
                  </a:lnTo>
                  <a:lnTo>
                    <a:pt x="290" y="461"/>
                  </a:lnTo>
                  <a:lnTo>
                    <a:pt x="290" y="461"/>
                  </a:lnTo>
                  <a:lnTo>
                    <a:pt x="290" y="453"/>
                  </a:lnTo>
                  <a:lnTo>
                    <a:pt x="290" y="445"/>
                  </a:lnTo>
                  <a:lnTo>
                    <a:pt x="290" y="373"/>
                  </a:lnTo>
                  <a:lnTo>
                    <a:pt x="287" y="373"/>
                  </a:lnTo>
                  <a:lnTo>
                    <a:pt x="290" y="373"/>
                  </a:lnTo>
                  <a:lnTo>
                    <a:pt x="290" y="370"/>
                  </a:lnTo>
                  <a:lnTo>
                    <a:pt x="290" y="370"/>
                  </a:lnTo>
                  <a:lnTo>
                    <a:pt x="290" y="370"/>
                  </a:lnTo>
                  <a:lnTo>
                    <a:pt x="290" y="351"/>
                  </a:lnTo>
                  <a:lnTo>
                    <a:pt x="292" y="330"/>
                  </a:lnTo>
                  <a:lnTo>
                    <a:pt x="298" y="311"/>
                  </a:lnTo>
                  <a:lnTo>
                    <a:pt x="303" y="289"/>
                  </a:lnTo>
                  <a:lnTo>
                    <a:pt x="303" y="289"/>
                  </a:lnTo>
                  <a:lnTo>
                    <a:pt x="314" y="271"/>
                  </a:lnTo>
                  <a:lnTo>
                    <a:pt x="325" y="255"/>
                  </a:lnTo>
                  <a:lnTo>
                    <a:pt x="338" y="236"/>
                  </a:lnTo>
                  <a:lnTo>
                    <a:pt x="351" y="220"/>
                  </a:lnTo>
                  <a:lnTo>
                    <a:pt x="351" y="220"/>
                  </a:lnTo>
                  <a:lnTo>
                    <a:pt x="384" y="190"/>
                  </a:lnTo>
                  <a:lnTo>
                    <a:pt x="421" y="164"/>
                  </a:lnTo>
                  <a:lnTo>
                    <a:pt x="421" y="164"/>
                  </a:lnTo>
                  <a:lnTo>
                    <a:pt x="459" y="139"/>
                  </a:lnTo>
                  <a:lnTo>
                    <a:pt x="502" y="120"/>
                  </a:lnTo>
                  <a:lnTo>
                    <a:pt x="502" y="120"/>
                  </a:lnTo>
                  <a:lnTo>
                    <a:pt x="544" y="105"/>
                  </a:lnTo>
                  <a:lnTo>
                    <a:pt x="587" y="91"/>
                  </a:lnTo>
                  <a:lnTo>
                    <a:pt x="633" y="80"/>
                  </a:lnTo>
                  <a:lnTo>
                    <a:pt x="678" y="72"/>
                  </a:lnTo>
                  <a:lnTo>
                    <a:pt x="678" y="72"/>
                  </a:lnTo>
                  <a:lnTo>
                    <a:pt x="724" y="67"/>
                  </a:lnTo>
                  <a:lnTo>
                    <a:pt x="772" y="64"/>
                  </a:lnTo>
                  <a:lnTo>
                    <a:pt x="794" y="64"/>
                  </a:lnTo>
                  <a:lnTo>
                    <a:pt x="818" y="64"/>
                  </a:lnTo>
                  <a:lnTo>
                    <a:pt x="842" y="64"/>
                  </a:lnTo>
                  <a:lnTo>
                    <a:pt x="842" y="64"/>
                  </a:lnTo>
                  <a:lnTo>
                    <a:pt x="866" y="67"/>
                  </a:lnTo>
                  <a:lnTo>
                    <a:pt x="866" y="67"/>
                  </a:lnTo>
                  <a:lnTo>
                    <a:pt x="912" y="72"/>
                  </a:lnTo>
                  <a:lnTo>
                    <a:pt x="912" y="72"/>
                  </a:lnTo>
                  <a:lnTo>
                    <a:pt x="957" y="77"/>
                  </a:lnTo>
                  <a:lnTo>
                    <a:pt x="982" y="83"/>
                  </a:lnTo>
                  <a:lnTo>
                    <a:pt x="1006" y="88"/>
                  </a:lnTo>
                  <a:lnTo>
                    <a:pt x="1006" y="88"/>
                  </a:lnTo>
                  <a:lnTo>
                    <a:pt x="1051" y="99"/>
                  </a:lnTo>
                  <a:lnTo>
                    <a:pt x="1051" y="99"/>
                  </a:lnTo>
                  <a:lnTo>
                    <a:pt x="1097" y="110"/>
                  </a:lnTo>
                  <a:lnTo>
                    <a:pt x="1140" y="126"/>
                  </a:lnTo>
                  <a:lnTo>
                    <a:pt x="1140" y="126"/>
                  </a:lnTo>
                  <a:lnTo>
                    <a:pt x="1185" y="142"/>
                  </a:lnTo>
                  <a:lnTo>
                    <a:pt x="1185" y="142"/>
                  </a:lnTo>
                  <a:lnTo>
                    <a:pt x="1228" y="161"/>
                  </a:lnTo>
                  <a:lnTo>
                    <a:pt x="1271" y="180"/>
                  </a:lnTo>
                  <a:lnTo>
                    <a:pt x="1271" y="180"/>
                  </a:lnTo>
                  <a:lnTo>
                    <a:pt x="1311" y="201"/>
                  </a:lnTo>
                  <a:lnTo>
                    <a:pt x="1311" y="201"/>
                  </a:lnTo>
                  <a:lnTo>
                    <a:pt x="1352" y="225"/>
                  </a:lnTo>
                  <a:lnTo>
                    <a:pt x="1352" y="225"/>
                  </a:lnTo>
                  <a:lnTo>
                    <a:pt x="1392" y="252"/>
                  </a:lnTo>
                  <a:lnTo>
                    <a:pt x="1392" y="252"/>
                  </a:lnTo>
                  <a:lnTo>
                    <a:pt x="1429" y="279"/>
                  </a:lnTo>
                  <a:lnTo>
                    <a:pt x="1464" y="308"/>
                  </a:lnTo>
                  <a:lnTo>
                    <a:pt x="1464" y="308"/>
                  </a:lnTo>
                  <a:lnTo>
                    <a:pt x="1483" y="324"/>
                  </a:lnTo>
                  <a:lnTo>
                    <a:pt x="1499" y="340"/>
                  </a:lnTo>
                  <a:lnTo>
                    <a:pt x="1507" y="348"/>
                  </a:lnTo>
                  <a:lnTo>
                    <a:pt x="1512" y="357"/>
                  </a:lnTo>
                  <a:lnTo>
                    <a:pt x="1529" y="375"/>
                  </a:lnTo>
                  <a:lnTo>
                    <a:pt x="1539" y="389"/>
                  </a:lnTo>
                  <a:lnTo>
                    <a:pt x="1558" y="386"/>
                  </a:lnTo>
                  <a:lnTo>
                    <a:pt x="1558" y="386"/>
                  </a:lnTo>
                  <a:lnTo>
                    <a:pt x="1644" y="375"/>
                  </a:lnTo>
                  <a:lnTo>
                    <a:pt x="1644" y="375"/>
                  </a:lnTo>
                  <a:lnTo>
                    <a:pt x="1684" y="373"/>
                  </a:lnTo>
                  <a:lnTo>
                    <a:pt x="1684" y="373"/>
                  </a:lnTo>
                  <a:lnTo>
                    <a:pt x="1727" y="373"/>
                  </a:lnTo>
                  <a:lnTo>
                    <a:pt x="1727" y="373"/>
                  </a:lnTo>
                  <a:lnTo>
                    <a:pt x="1770" y="373"/>
                  </a:lnTo>
                  <a:lnTo>
                    <a:pt x="1813" y="375"/>
                  </a:lnTo>
                  <a:lnTo>
                    <a:pt x="1813" y="375"/>
                  </a:lnTo>
                  <a:lnTo>
                    <a:pt x="1856" y="378"/>
                  </a:lnTo>
                  <a:lnTo>
                    <a:pt x="1898" y="383"/>
                  </a:lnTo>
                  <a:lnTo>
                    <a:pt x="1898" y="383"/>
                  </a:lnTo>
                  <a:lnTo>
                    <a:pt x="1939" y="391"/>
                  </a:lnTo>
                  <a:lnTo>
                    <a:pt x="1960" y="397"/>
                  </a:lnTo>
                  <a:lnTo>
                    <a:pt x="1960" y="397"/>
                  </a:lnTo>
                  <a:lnTo>
                    <a:pt x="1982" y="399"/>
                  </a:lnTo>
                  <a:lnTo>
                    <a:pt x="2003" y="405"/>
                  </a:lnTo>
                  <a:lnTo>
                    <a:pt x="2003" y="405"/>
                  </a:lnTo>
                  <a:lnTo>
                    <a:pt x="2022" y="410"/>
                  </a:lnTo>
                  <a:lnTo>
                    <a:pt x="2062" y="423"/>
                  </a:lnTo>
                  <a:lnTo>
                    <a:pt x="2062" y="423"/>
                  </a:lnTo>
                  <a:lnTo>
                    <a:pt x="2102" y="437"/>
                  </a:lnTo>
                  <a:lnTo>
                    <a:pt x="2102" y="437"/>
                  </a:lnTo>
                  <a:lnTo>
                    <a:pt x="2124" y="445"/>
                  </a:lnTo>
                  <a:lnTo>
                    <a:pt x="2143" y="453"/>
                  </a:lnTo>
                  <a:lnTo>
                    <a:pt x="2161" y="461"/>
                  </a:lnTo>
                  <a:lnTo>
                    <a:pt x="2161" y="461"/>
                  </a:lnTo>
                  <a:lnTo>
                    <a:pt x="2183" y="472"/>
                  </a:lnTo>
                  <a:lnTo>
                    <a:pt x="2220" y="491"/>
                  </a:lnTo>
                  <a:lnTo>
                    <a:pt x="2231" y="493"/>
                  </a:lnTo>
                  <a:lnTo>
                    <a:pt x="2239" y="499"/>
                  </a:lnTo>
                  <a:lnTo>
                    <a:pt x="2258" y="509"/>
                  </a:lnTo>
                  <a:lnTo>
                    <a:pt x="2258" y="509"/>
                  </a:lnTo>
                  <a:lnTo>
                    <a:pt x="2296" y="531"/>
                  </a:lnTo>
                  <a:lnTo>
                    <a:pt x="2333" y="552"/>
                  </a:lnTo>
                  <a:lnTo>
                    <a:pt x="2333" y="552"/>
                  </a:lnTo>
                  <a:lnTo>
                    <a:pt x="2371" y="576"/>
                  </a:lnTo>
                  <a:lnTo>
                    <a:pt x="2371" y="576"/>
                  </a:lnTo>
                  <a:lnTo>
                    <a:pt x="2405" y="600"/>
                  </a:lnTo>
                  <a:lnTo>
                    <a:pt x="2421" y="611"/>
                  </a:lnTo>
                  <a:lnTo>
                    <a:pt x="2440" y="625"/>
                  </a:lnTo>
                  <a:lnTo>
                    <a:pt x="2440" y="625"/>
                  </a:lnTo>
                  <a:lnTo>
                    <a:pt x="2472" y="651"/>
                  </a:lnTo>
                  <a:lnTo>
                    <a:pt x="2472" y="651"/>
                  </a:lnTo>
                  <a:lnTo>
                    <a:pt x="2505" y="681"/>
                  </a:lnTo>
                  <a:lnTo>
                    <a:pt x="2505" y="681"/>
                  </a:lnTo>
                  <a:lnTo>
                    <a:pt x="2534" y="710"/>
                  </a:lnTo>
                  <a:lnTo>
                    <a:pt x="2534" y="710"/>
                  </a:lnTo>
                  <a:lnTo>
                    <a:pt x="2561" y="743"/>
                  </a:lnTo>
                  <a:lnTo>
                    <a:pt x="2574" y="759"/>
                  </a:lnTo>
                  <a:lnTo>
                    <a:pt x="2574" y="759"/>
                  </a:lnTo>
                  <a:lnTo>
                    <a:pt x="2585" y="778"/>
                  </a:lnTo>
                  <a:lnTo>
                    <a:pt x="2585" y="778"/>
                  </a:lnTo>
                  <a:lnTo>
                    <a:pt x="2596" y="794"/>
                  </a:lnTo>
                  <a:lnTo>
                    <a:pt x="2607" y="812"/>
                  </a:lnTo>
                  <a:lnTo>
                    <a:pt x="2607" y="812"/>
                  </a:lnTo>
                  <a:lnTo>
                    <a:pt x="2612" y="820"/>
                  </a:lnTo>
                  <a:lnTo>
                    <a:pt x="2617" y="831"/>
                  </a:lnTo>
                  <a:lnTo>
                    <a:pt x="2625" y="850"/>
                  </a:lnTo>
                  <a:lnTo>
                    <a:pt x="2633" y="869"/>
                  </a:lnTo>
                  <a:lnTo>
                    <a:pt x="2639" y="879"/>
                  </a:lnTo>
                  <a:lnTo>
                    <a:pt x="2639" y="879"/>
                  </a:lnTo>
                  <a:lnTo>
                    <a:pt x="2641" y="887"/>
                  </a:lnTo>
                  <a:lnTo>
                    <a:pt x="2647" y="909"/>
                  </a:lnTo>
                  <a:lnTo>
                    <a:pt x="2647" y="909"/>
                  </a:lnTo>
                  <a:lnTo>
                    <a:pt x="2652" y="928"/>
                  </a:lnTo>
                  <a:lnTo>
                    <a:pt x="2655" y="938"/>
                  </a:lnTo>
                  <a:lnTo>
                    <a:pt x="2657" y="949"/>
                  </a:lnTo>
                  <a:lnTo>
                    <a:pt x="2660" y="968"/>
                  </a:lnTo>
                  <a:lnTo>
                    <a:pt x="2666" y="987"/>
                  </a:lnTo>
                  <a:lnTo>
                    <a:pt x="2679" y="990"/>
                  </a:lnTo>
                  <a:lnTo>
                    <a:pt x="2679" y="990"/>
                  </a:lnTo>
                  <a:lnTo>
                    <a:pt x="2722" y="997"/>
                  </a:lnTo>
                  <a:lnTo>
                    <a:pt x="2762" y="1005"/>
                  </a:lnTo>
                  <a:lnTo>
                    <a:pt x="2762" y="1005"/>
                  </a:lnTo>
                  <a:lnTo>
                    <a:pt x="2802" y="1019"/>
                  </a:lnTo>
                  <a:lnTo>
                    <a:pt x="2840" y="1032"/>
                  </a:lnTo>
                  <a:lnTo>
                    <a:pt x="2840" y="1032"/>
                  </a:lnTo>
                  <a:lnTo>
                    <a:pt x="2880" y="1046"/>
                  </a:lnTo>
                  <a:lnTo>
                    <a:pt x="2918" y="1065"/>
                  </a:lnTo>
                  <a:lnTo>
                    <a:pt x="2918" y="1065"/>
                  </a:lnTo>
                  <a:lnTo>
                    <a:pt x="2953" y="1083"/>
                  </a:lnTo>
                  <a:lnTo>
                    <a:pt x="2990" y="1102"/>
                  </a:lnTo>
                  <a:lnTo>
                    <a:pt x="2990" y="1102"/>
                  </a:lnTo>
                  <a:lnTo>
                    <a:pt x="3022" y="1126"/>
                  </a:lnTo>
                  <a:lnTo>
                    <a:pt x="3057" y="1150"/>
                  </a:lnTo>
                  <a:lnTo>
                    <a:pt x="3087" y="1180"/>
                  </a:lnTo>
                  <a:lnTo>
                    <a:pt x="3113" y="1209"/>
                  </a:lnTo>
                  <a:lnTo>
                    <a:pt x="3113" y="1209"/>
                  </a:lnTo>
                  <a:lnTo>
                    <a:pt x="3137" y="1242"/>
                  </a:lnTo>
                  <a:lnTo>
                    <a:pt x="3159" y="1276"/>
                  </a:lnTo>
                  <a:lnTo>
                    <a:pt x="3159" y="1276"/>
                  </a:lnTo>
                  <a:lnTo>
                    <a:pt x="3175" y="1311"/>
                  </a:lnTo>
                  <a:lnTo>
                    <a:pt x="3175" y="1311"/>
                  </a:lnTo>
                  <a:lnTo>
                    <a:pt x="3180" y="1333"/>
                  </a:lnTo>
                  <a:lnTo>
                    <a:pt x="3180" y="1333"/>
                  </a:lnTo>
                  <a:lnTo>
                    <a:pt x="3180" y="1341"/>
                  </a:lnTo>
                  <a:lnTo>
                    <a:pt x="3183" y="1349"/>
                  </a:lnTo>
                  <a:lnTo>
                    <a:pt x="3183" y="1349"/>
                  </a:lnTo>
                  <a:lnTo>
                    <a:pt x="3183" y="1359"/>
                  </a:lnTo>
                  <a:lnTo>
                    <a:pt x="3183" y="1365"/>
                  </a:lnTo>
                  <a:lnTo>
                    <a:pt x="3183" y="1370"/>
                  </a:lnTo>
                  <a:lnTo>
                    <a:pt x="3183" y="1392"/>
                  </a:lnTo>
                  <a:lnTo>
                    <a:pt x="3186" y="1435"/>
                  </a:lnTo>
                  <a:lnTo>
                    <a:pt x="3186" y="1435"/>
                  </a:lnTo>
                  <a:lnTo>
                    <a:pt x="3186" y="1456"/>
                  </a:lnTo>
                  <a:lnTo>
                    <a:pt x="3183" y="1475"/>
                  </a:lnTo>
                  <a:lnTo>
                    <a:pt x="3183" y="1475"/>
                  </a:lnTo>
                  <a:lnTo>
                    <a:pt x="3180" y="1494"/>
                  </a:lnTo>
                  <a:lnTo>
                    <a:pt x="3175" y="1512"/>
                  </a:lnTo>
                  <a:lnTo>
                    <a:pt x="3175" y="1512"/>
                  </a:lnTo>
                  <a:lnTo>
                    <a:pt x="3167" y="1531"/>
                  </a:lnTo>
                  <a:lnTo>
                    <a:pt x="3159" y="1550"/>
                  </a:lnTo>
                  <a:lnTo>
                    <a:pt x="3159" y="1550"/>
                  </a:lnTo>
                  <a:lnTo>
                    <a:pt x="3137" y="1585"/>
                  </a:lnTo>
                  <a:lnTo>
                    <a:pt x="3137" y="1585"/>
                  </a:lnTo>
                  <a:lnTo>
                    <a:pt x="3111" y="1617"/>
                  </a:lnTo>
                  <a:lnTo>
                    <a:pt x="3081" y="1644"/>
                  </a:lnTo>
                  <a:lnTo>
                    <a:pt x="3081" y="1644"/>
                  </a:lnTo>
                  <a:lnTo>
                    <a:pt x="3049" y="1670"/>
                  </a:lnTo>
                  <a:lnTo>
                    <a:pt x="3014" y="1692"/>
                  </a:lnTo>
                  <a:lnTo>
                    <a:pt x="3014" y="1692"/>
                  </a:lnTo>
                  <a:lnTo>
                    <a:pt x="2979" y="1711"/>
                  </a:lnTo>
                  <a:lnTo>
                    <a:pt x="2939" y="1729"/>
                  </a:lnTo>
                  <a:lnTo>
                    <a:pt x="2939" y="1729"/>
                  </a:lnTo>
                  <a:lnTo>
                    <a:pt x="2901" y="1743"/>
                  </a:lnTo>
                  <a:lnTo>
                    <a:pt x="2861" y="1754"/>
                  </a:lnTo>
                  <a:lnTo>
                    <a:pt x="2818" y="1762"/>
                  </a:lnTo>
                  <a:lnTo>
                    <a:pt x="2778" y="1767"/>
                  </a:lnTo>
                  <a:lnTo>
                    <a:pt x="2770" y="1767"/>
                  </a:lnTo>
                  <a:lnTo>
                    <a:pt x="2770" y="1775"/>
                  </a:lnTo>
                  <a:lnTo>
                    <a:pt x="2770" y="1829"/>
                  </a:lnTo>
                  <a:lnTo>
                    <a:pt x="2770" y="1829"/>
                  </a:lnTo>
                  <a:lnTo>
                    <a:pt x="2770" y="1856"/>
                  </a:lnTo>
                  <a:lnTo>
                    <a:pt x="2770" y="1869"/>
                  </a:lnTo>
                  <a:lnTo>
                    <a:pt x="2770" y="1874"/>
                  </a:lnTo>
                  <a:lnTo>
                    <a:pt x="2770" y="1880"/>
                  </a:lnTo>
                  <a:lnTo>
                    <a:pt x="2767" y="1893"/>
                  </a:lnTo>
                  <a:lnTo>
                    <a:pt x="2767" y="1893"/>
                  </a:lnTo>
                  <a:lnTo>
                    <a:pt x="2765" y="1906"/>
                  </a:lnTo>
                  <a:lnTo>
                    <a:pt x="2765" y="1906"/>
                  </a:lnTo>
                  <a:lnTo>
                    <a:pt x="2757" y="1931"/>
                  </a:lnTo>
                  <a:lnTo>
                    <a:pt x="2757" y="1931"/>
                  </a:lnTo>
                  <a:lnTo>
                    <a:pt x="2751" y="1944"/>
                  </a:lnTo>
                  <a:lnTo>
                    <a:pt x="2751" y="1944"/>
                  </a:lnTo>
                  <a:lnTo>
                    <a:pt x="2746" y="1955"/>
                  </a:lnTo>
                  <a:lnTo>
                    <a:pt x="2746" y="1955"/>
                  </a:lnTo>
                  <a:lnTo>
                    <a:pt x="2735" y="1979"/>
                  </a:lnTo>
                  <a:lnTo>
                    <a:pt x="2735" y="1979"/>
                  </a:lnTo>
                  <a:lnTo>
                    <a:pt x="2727" y="1990"/>
                  </a:lnTo>
                  <a:lnTo>
                    <a:pt x="2719" y="2000"/>
                  </a:lnTo>
                  <a:lnTo>
                    <a:pt x="2714" y="2006"/>
                  </a:lnTo>
                  <a:lnTo>
                    <a:pt x="2711" y="2009"/>
                  </a:lnTo>
                  <a:lnTo>
                    <a:pt x="2700" y="2019"/>
                  </a:lnTo>
                  <a:lnTo>
                    <a:pt x="2700" y="2019"/>
                  </a:lnTo>
                  <a:lnTo>
                    <a:pt x="2682" y="2038"/>
                  </a:lnTo>
                  <a:lnTo>
                    <a:pt x="2682" y="2038"/>
                  </a:lnTo>
                  <a:lnTo>
                    <a:pt x="2660" y="2054"/>
                  </a:lnTo>
                  <a:lnTo>
                    <a:pt x="2649" y="2062"/>
                  </a:lnTo>
                  <a:lnTo>
                    <a:pt x="2639" y="2070"/>
                  </a:lnTo>
                  <a:lnTo>
                    <a:pt x="2639" y="2070"/>
                  </a:lnTo>
                  <a:lnTo>
                    <a:pt x="2617" y="2084"/>
                  </a:lnTo>
                  <a:lnTo>
                    <a:pt x="2617" y="2084"/>
                  </a:lnTo>
                  <a:lnTo>
                    <a:pt x="2593" y="2097"/>
                  </a:lnTo>
                  <a:lnTo>
                    <a:pt x="2593" y="2097"/>
                  </a:lnTo>
                  <a:lnTo>
                    <a:pt x="2569" y="2108"/>
                  </a:lnTo>
                  <a:lnTo>
                    <a:pt x="2569" y="2108"/>
                  </a:lnTo>
                  <a:lnTo>
                    <a:pt x="2593" y="2097"/>
                  </a:lnTo>
                  <a:lnTo>
                    <a:pt x="2593" y="2097"/>
                  </a:lnTo>
                  <a:lnTo>
                    <a:pt x="2617" y="2086"/>
                  </a:lnTo>
                  <a:lnTo>
                    <a:pt x="2617" y="2086"/>
                  </a:lnTo>
                  <a:lnTo>
                    <a:pt x="2641" y="2073"/>
                  </a:lnTo>
                  <a:lnTo>
                    <a:pt x="2652" y="2065"/>
                  </a:lnTo>
                  <a:lnTo>
                    <a:pt x="2663" y="2057"/>
                  </a:lnTo>
                  <a:lnTo>
                    <a:pt x="2663" y="2057"/>
                  </a:lnTo>
                  <a:lnTo>
                    <a:pt x="2684" y="2040"/>
                  </a:lnTo>
                  <a:lnTo>
                    <a:pt x="2684" y="2040"/>
                  </a:lnTo>
                  <a:lnTo>
                    <a:pt x="2706" y="2025"/>
                  </a:lnTo>
                  <a:lnTo>
                    <a:pt x="2714" y="2014"/>
                  </a:lnTo>
                  <a:lnTo>
                    <a:pt x="2719" y="2009"/>
                  </a:lnTo>
                  <a:lnTo>
                    <a:pt x="2724" y="2003"/>
                  </a:lnTo>
                  <a:lnTo>
                    <a:pt x="2732" y="1992"/>
                  </a:lnTo>
                  <a:lnTo>
                    <a:pt x="2732" y="1992"/>
                  </a:lnTo>
                  <a:lnTo>
                    <a:pt x="2741" y="1981"/>
                  </a:lnTo>
                  <a:lnTo>
                    <a:pt x="2741" y="1981"/>
                  </a:lnTo>
                  <a:lnTo>
                    <a:pt x="2754" y="1960"/>
                  </a:lnTo>
                  <a:lnTo>
                    <a:pt x="2754" y="1960"/>
                  </a:lnTo>
                  <a:lnTo>
                    <a:pt x="2762" y="1947"/>
                  </a:lnTo>
                  <a:lnTo>
                    <a:pt x="2762" y="1947"/>
                  </a:lnTo>
                  <a:lnTo>
                    <a:pt x="2767" y="1936"/>
                  </a:lnTo>
                  <a:lnTo>
                    <a:pt x="2767" y="1936"/>
                  </a:lnTo>
                  <a:lnTo>
                    <a:pt x="2776" y="1909"/>
                  </a:lnTo>
                  <a:lnTo>
                    <a:pt x="2776" y="1909"/>
                  </a:lnTo>
                  <a:lnTo>
                    <a:pt x="2778" y="1896"/>
                  </a:lnTo>
                  <a:lnTo>
                    <a:pt x="2781" y="1882"/>
                  </a:lnTo>
                  <a:lnTo>
                    <a:pt x="2781" y="1874"/>
                  </a:lnTo>
                  <a:lnTo>
                    <a:pt x="2783" y="1869"/>
                  </a:lnTo>
                  <a:lnTo>
                    <a:pt x="2783" y="1856"/>
                  </a:lnTo>
                  <a:lnTo>
                    <a:pt x="2783" y="1856"/>
                  </a:lnTo>
                  <a:lnTo>
                    <a:pt x="2783" y="1829"/>
                  </a:lnTo>
                  <a:lnTo>
                    <a:pt x="2786" y="1783"/>
                  </a:lnTo>
                  <a:lnTo>
                    <a:pt x="2786" y="1783"/>
                  </a:lnTo>
                  <a:lnTo>
                    <a:pt x="2826" y="1778"/>
                  </a:lnTo>
                  <a:lnTo>
                    <a:pt x="2866" y="1770"/>
                  </a:lnTo>
                  <a:lnTo>
                    <a:pt x="2907" y="1759"/>
                  </a:lnTo>
                  <a:lnTo>
                    <a:pt x="2947" y="1748"/>
                  </a:lnTo>
                  <a:lnTo>
                    <a:pt x="2947" y="1748"/>
                  </a:lnTo>
                  <a:lnTo>
                    <a:pt x="2987" y="1732"/>
                  </a:lnTo>
                  <a:lnTo>
                    <a:pt x="3028" y="1713"/>
                  </a:lnTo>
                  <a:lnTo>
                    <a:pt x="3028" y="1713"/>
                  </a:lnTo>
                  <a:lnTo>
                    <a:pt x="3062" y="1689"/>
                  </a:lnTo>
                  <a:lnTo>
                    <a:pt x="3097" y="1663"/>
                  </a:lnTo>
                  <a:lnTo>
                    <a:pt x="3097" y="1663"/>
                  </a:lnTo>
                  <a:lnTo>
                    <a:pt x="3132" y="1633"/>
                  </a:lnTo>
                  <a:lnTo>
                    <a:pt x="3159" y="1601"/>
                  </a:lnTo>
                  <a:lnTo>
                    <a:pt x="3159" y="1601"/>
                  </a:lnTo>
                  <a:lnTo>
                    <a:pt x="3172" y="1582"/>
                  </a:lnTo>
                  <a:lnTo>
                    <a:pt x="3183" y="1563"/>
                  </a:lnTo>
                  <a:lnTo>
                    <a:pt x="3183" y="1563"/>
                  </a:lnTo>
                  <a:lnTo>
                    <a:pt x="3194" y="1545"/>
                  </a:lnTo>
                  <a:lnTo>
                    <a:pt x="3202" y="1523"/>
                  </a:lnTo>
                  <a:lnTo>
                    <a:pt x="3202" y="1523"/>
                  </a:lnTo>
                  <a:lnTo>
                    <a:pt x="3210" y="1501"/>
                  </a:lnTo>
                  <a:lnTo>
                    <a:pt x="3212" y="1477"/>
                  </a:lnTo>
                  <a:lnTo>
                    <a:pt x="3212" y="1477"/>
                  </a:lnTo>
                  <a:lnTo>
                    <a:pt x="3215" y="1456"/>
                  </a:lnTo>
                  <a:lnTo>
                    <a:pt x="3215" y="1435"/>
                  </a:lnTo>
                  <a:lnTo>
                    <a:pt x="3218" y="1392"/>
                  </a:lnTo>
                  <a:lnTo>
                    <a:pt x="3218" y="1370"/>
                  </a:lnTo>
                  <a:lnTo>
                    <a:pt x="3218" y="1365"/>
                  </a:lnTo>
                  <a:lnTo>
                    <a:pt x="3218" y="1359"/>
                  </a:lnTo>
                </a:path>
              </a:pathLst>
            </a:custGeom>
            <a:solidFill>
              <a:schemeClr val="tx1">
                <a:lumMod val="65000"/>
                <a:lumOff val="35000"/>
              </a:schemeClr>
            </a:solidFill>
            <a:ln>
              <a:noFill/>
            </a:ln>
            <a:effectLst/>
          </p:spPr>
          <p:txBody>
            <a:bodyPr wrap="none" anchor="ctr"/>
            <a:lstStyle/>
            <a:p>
              <a:endParaRPr lang="en-US" dirty="0"/>
            </a:p>
          </p:txBody>
        </p:sp>
      </p:grpSp>
      <p:grpSp>
        <p:nvGrpSpPr>
          <p:cNvPr id="5" name="Group 4"/>
          <p:cNvGrpSpPr/>
          <p:nvPr/>
        </p:nvGrpSpPr>
        <p:grpSpPr>
          <a:xfrm>
            <a:off x="6757838" y="2322272"/>
            <a:ext cx="2402561" cy="4494704"/>
            <a:chOff x="6757838" y="2322272"/>
            <a:chExt cx="2402561" cy="4494704"/>
          </a:xfrm>
        </p:grpSpPr>
        <p:grpSp>
          <p:nvGrpSpPr>
            <p:cNvPr id="43" name="Group 42"/>
            <p:cNvGrpSpPr/>
            <p:nvPr/>
          </p:nvGrpSpPr>
          <p:grpSpPr bwMode="gray">
            <a:xfrm>
              <a:off x="7459081" y="2322272"/>
              <a:ext cx="1670049" cy="3671297"/>
              <a:chOff x="7426021" y="3034703"/>
              <a:chExt cx="1711362" cy="2633009"/>
            </a:xfrm>
          </p:grpSpPr>
          <p:sp>
            <p:nvSpPr>
              <p:cNvPr id="44" name="Rounded Rectangle 43"/>
              <p:cNvSpPr/>
              <p:nvPr/>
            </p:nvSpPr>
            <p:spPr bwMode="gray">
              <a:xfrm>
                <a:off x="7451947" y="3475501"/>
                <a:ext cx="1667495" cy="2192211"/>
              </a:xfrm>
              <a:prstGeom prst="roundRect">
                <a:avLst>
                  <a:gd name="adj" fmla="val 7025"/>
                </a:avLst>
              </a:prstGeom>
              <a:noFill/>
              <a:ln w="381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p:cNvSpPr/>
              <p:nvPr/>
            </p:nvSpPr>
            <p:spPr bwMode="gray">
              <a:xfrm>
                <a:off x="7426021" y="3034703"/>
                <a:ext cx="1711362" cy="331100"/>
              </a:xfrm>
              <a:prstGeom prst="rect">
                <a:avLst/>
              </a:prstGeom>
            </p:spPr>
            <p:txBody>
              <a:bodyPr wrap="none">
                <a:spAutoFit/>
              </a:bodyPr>
              <a:lstStyle/>
              <a:p>
                <a:pPr algn="ctr"/>
                <a:r>
                  <a:rPr lang="en-US" sz="2400" b="1" u="sng" dirty="0" smtClean="0">
                    <a:solidFill>
                      <a:schemeClr val="accent6">
                        <a:lumMod val="75000"/>
                      </a:schemeClr>
                    </a:solidFill>
                  </a:rPr>
                  <a:t>Intelligence</a:t>
                </a:r>
                <a:endParaRPr lang="en-US" sz="2400" b="1" u="sng" dirty="0">
                  <a:solidFill>
                    <a:schemeClr val="accent6">
                      <a:lumMod val="75000"/>
                    </a:schemeClr>
                  </a:solidFill>
                </a:endParaRPr>
              </a:p>
            </p:txBody>
          </p:sp>
        </p:grpSp>
        <p:sp>
          <p:nvSpPr>
            <p:cNvPr id="2" name="TextBox 1"/>
            <p:cNvSpPr txBox="1"/>
            <p:nvPr/>
          </p:nvSpPr>
          <p:spPr>
            <a:xfrm>
              <a:off x="6757838" y="6078312"/>
              <a:ext cx="2402561"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smtClean="0"/>
                <a:t>Topology, Anomaly Detection, </a:t>
              </a:r>
            </a:p>
            <a:p>
              <a:r>
                <a:rPr lang="en-US" sz="1400" dirty="0" smtClean="0"/>
                <a:t>Root Cause Analysis, </a:t>
              </a:r>
            </a:p>
            <a:p>
              <a:r>
                <a:rPr lang="en-US" sz="1400" dirty="0" smtClean="0"/>
                <a:t>Predictive Insight, ….</a:t>
              </a:r>
              <a:endParaRPr lang="en-US" sz="1400" dirty="0"/>
            </a:p>
          </p:txBody>
        </p:sp>
      </p:grpSp>
      <p:pic>
        <p:nvPicPr>
          <p:cNvPr id="18" name="Picture 17" descr="recommender_system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6929" y="5525227"/>
            <a:ext cx="1704601" cy="1204558"/>
          </a:xfrm>
          <a:prstGeom prst="rect">
            <a:avLst/>
          </a:prstGeom>
        </p:spPr>
      </p:pic>
      <p:sp>
        <p:nvSpPr>
          <p:cNvPr id="7" name="TextBox 6"/>
          <p:cNvSpPr txBox="1"/>
          <p:nvPr/>
        </p:nvSpPr>
        <p:spPr>
          <a:xfrm>
            <a:off x="3762263" y="5763069"/>
            <a:ext cx="184666" cy="369332"/>
          </a:xfrm>
          <a:prstGeom prst="rect">
            <a:avLst/>
          </a:prstGeom>
          <a:noFill/>
        </p:spPr>
        <p:txBody>
          <a:bodyPr wrap="none" rtlCol="0">
            <a:spAutoFit/>
          </a:bodyPr>
          <a:lstStyle/>
          <a:p>
            <a:endParaRPr lang="en-US" dirty="0"/>
          </a:p>
        </p:txBody>
      </p:sp>
      <p:sp>
        <p:nvSpPr>
          <p:cNvPr id="25" name="TextBox 24"/>
          <p:cNvSpPr txBox="1"/>
          <p:nvPr/>
        </p:nvSpPr>
        <p:spPr>
          <a:xfrm>
            <a:off x="3946929" y="5420094"/>
            <a:ext cx="754872" cy="369332"/>
          </a:xfrm>
          <a:prstGeom prst="rect">
            <a:avLst/>
          </a:prstGeom>
          <a:noFill/>
        </p:spPr>
        <p:txBody>
          <a:bodyPr wrap="none" rtlCol="0">
            <a:spAutoFit/>
          </a:bodyPr>
          <a:lstStyle/>
          <a:p>
            <a:r>
              <a:rPr lang="en-US" dirty="0" smtClean="0"/>
              <a:t>Intent</a:t>
            </a:r>
            <a:endParaRPr lang="en-US" dirty="0"/>
          </a:p>
        </p:txBody>
      </p:sp>
    </p:spTree>
    <p:extLst>
      <p:ext uri="{BB962C8B-B14F-4D97-AF65-F5344CB8AC3E}">
        <p14:creationId xmlns:p14="http://schemas.microsoft.com/office/powerpoint/2010/main" val="367240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2"/>
            <a:ext cx="8229600" cy="988338"/>
          </a:xfrm>
        </p:spPr>
        <p:txBody>
          <a:bodyPr>
            <a:normAutofit/>
          </a:bodyPr>
          <a:lstStyle/>
          <a:p>
            <a:r>
              <a:rPr lang="en-US" sz="4000" dirty="0" smtClean="0"/>
              <a:t>Simple Example: Application Profiling</a:t>
            </a:r>
            <a:endParaRPr lang="en-US" sz="3200" dirty="0"/>
          </a:p>
        </p:txBody>
      </p:sp>
      <p:grpSp>
        <p:nvGrpSpPr>
          <p:cNvPr id="6" name="Group 5"/>
          <p:cNvGrpSpPr/>
          <p:nvPr/>
        </p:nvGrpSpPr>
        <p:grpSpPr>
          <a:xfrm>
            <a:off x="7045036" y="4386630"/>
            <a:ext cx="2244436" cy="2545773"/>
            <a:chOff x="6749143" y="4634063"/>
            <a:chExt cx="2394857" cy="222393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43" y="4634063"/>
              <a:ext cx="2394857" cy="1316794"/>
            </a:xfrm>
            <a:prstGeom prst="rect">
              <a:avLst/>
            </a:prstGeom>
          </p:spPr>
        </p:pic>
        <p:sp>
          <p:nvSpPr>
            <p:cNvPr id="5" name="TextBox 4"/>
            <p:cNvSpPr txBox="1"/>
            <p:nvPr/>
          </p:nvSpPr>
          <p:spPr>
            <a:xfrm>
              <a:off x="7060046" y="6596389"/>
              <a:ext cx="1928733" cy="261611"/>
            </a:xfrm>
            <a:prstGeom prst="rect">
              <a:avLst/>
            </a:prstGeom>
            <a:noFill/>
          </p:spPr>
          <p:txBody>
            <a:bodyPr wrap="none" rtlCol="0">
              <a:spAutoFit/>
            </a:bodyPr>
            <a:lstStyle/>
            <a:p>
              <a:r>
                <a:rPr lang="en-US" sz="1050" dirty="0" smtClean="0"/>
                <a:t>Image courtesy </a:t>
              </a:r>
              <a:r>
                <a:rPr lang="en-US" sz="1050" dirty="0" err="1" smtClean="0"/>
                <a:t>Yoshua</a:t>
              </a:r>
              <a:r>
                <a:rPr lang="en-US" sz="1050" dirty="0" smtClean="0"/>
                <a:t> </a:t>
              </a:r>
              <a:r>
                <a:rPr lang="en-US" sz="1050" dirty="0" err="1" smtClean="0"/>
                <a:t>Bengio</a:t>
              </a:r>
              <a:endParaRPr lang="en-US" sz="1050" dirty="0"/>
            </a:p>
          </p:txBody>
        </p:sp>
      </p:grpSp>
      <p:sp>
        <p:nvSpPr>
          <p:cNvPr id="3" name="Content Placeholder 2"/>
          <p:cNvSpPr>
            <a:spLocks noGrp="1"/>
          </p:cNvSpPr>
          <p:nvPr>
            <p:ph idx="1"/>
          </p:nvPr>
        </p:nvSpPr>
        <p:spPr>
          <a:xfrm>
            <a:off x="48247" y="1198892"/>
            <a:ext cx="8638553" cy="5550619"/>
          </a:xfrm>
        </p:spPr>
        <p:txBody>
          <a:bodyPr>
            <a:normAutofit/>
          </a:bodyPr>
          <a:lstStyle/>
          <a:p>
            <a:r>
              <a:rPr lang="en-US" sz="2600" dirty="0" smtClean="0">
                <a:latin typeface="Arial"/>
                <a:cs typeface="Arial"/>
              </a:rPr>
              <a:t>Goal: Build </a:t>
            </a:r>
            <a:r>
              <a:rPr lang="en-US" sz="2600" dirty="0">
                <a:latin typeface="Arial"/>
                <a:cs typeface="Arial"/>
              </a:rPr>
              <a:t>t</a:t>
            </a:r>
            <a:r>
              <a:rPr lang="en-US" sz="2600" dirty="0" smtClean="0">
                <a:latin typeface="Arial"/>
                <a:cs typeface="Arial"/>
              </a:rPr>
              <a:t>ools for the DevOps environment</a:t>
            </a:r>
          </a:p>
          <a:p>
            <a:pPr lvl="1"/>
            <a:r>
              <a:rPr lang="en-US" sz="2200" dirty="0" smtClean="0">
                <a:latin typeface="Arial"/>
                <a:cs typeface="Arial"/>
              </a:rPr>
              <a:t>Provide deeper automation and new capabilities/insight</a:t>
            </a:r>
          </a:p>
          <a:p>
            <a:pPr lvl="1"/>
            <a:r>
              <a:rPr lang="en-US" sz="2200" dirty="0" smtClean="0">
                <a:latin typeface="Arial"/>
                <a:cs typeface="Arial"/>
              </a:rPr>
              <a:t>Obvious ML application</a:t>
            </a:r>
          </a:p>
          <a:p>
            <a:pPr lvl="1"/>
            <a:r>
              <a:rPr lang="en-US" sz="2200" dirty="0">
                <a:latin typeface="Arial"/>
                <a:cs typeface="Arial"/>
              </a:rPr>
              <a:t>Primarily management </a:t>
            </a:r>
            <a:r>
              <a:rPr lang="en-US" sz="2200" dirty="0" smtClean="0">
                <a:latin typeface="Arial"/>
                <a:cs typeface="Arial"/>
              </a:rPr>
              <a:t>plane</a:t>
            </a:r>
          </a:p>
          <a:p>
            <a:pPr marL="814776" lvl="2" indent="0">
              <a:buSzPct val="75000"/>
              <a:buNone/>
            </a:pPr>
            <a:endParaRPr lang="en-US" sz="1900" dirty="0" smtClean="0">
              <a:latin typeface="Arial"/>
              <a:cs typeface="Arial"/>
            </a:endParaRPr>
          </a:p>
          <a:p>
            <a:r>
              <a:rPr lang="en-US" sz="2600" dirty="0" smtClean="0">
                <a:latin typeface="Arial"/>
                <a:cs typeface="Arial"/>
              </a:rPr>
              <a:t>One approach: </a:t>
            </a:r>
            <a:r>
              <a:rPr lang="en-US" sz="2600" i="1" dirty="0" smtClean="0">
                <a:latin typeface="Arial"/>
                <a:cs typeface="Arial"/>
              </a:rPr>
              <a:t>Frequent Pattern Mining </a:t>
            </a:r>
            <a:r>
              <a:rPr lang="en-US" sz="2600" dirty="0" smtClean="0">
                <a:latin typeface="Arial"/>
                <a:cs typeface="Arial"/>
              </a:rPr>
              <a:t>and </a:t>
            </a:r>
            <a:r>
              <a:rPr lang="en-US" sz="2600" i="1" dirty="0" smtClean="0">
                <a:latin typeface="Arial"/>
                <a:cs typeface="Arial"/>
              </a:rPr>
              <a:t>K-Means </a:t>
            </a:r>
            <a:r>
              <a:rPr lang="en-US" sz="2600" dirty="0" smtClean="0">
                <a:latin typeface="Arial"/>
                <a:cs typeface="Arial"/>
              </a:rPr>
              <a:t>to learn/predict application behavior</a:t>
            </a:r>
          </a:p>
          <a:p>
            <a:pPr lvl="1"/>
            <a:r>
              <a:rPr lang="en-US" sz="2200" dirty="0" smtClean="0">
                <a:latin typeface="Arial"/>
                <a:cs typeface="Arial"/>
              </a:rPr>
              <a:t>FP Mining really more of a simple statistical method</a:t>
            </a:r>
          </a:p>
          <a:p>
            <a:pPr lvl="1"/>
            <a:r>
              <a:rPr lang="en-US" sz="2200" dirty="0" smtClean="0">
                <a:latin typeface="Arial"/>
                <a:cs typeface="Arial"/>
              </a:rPr>
              <a:t>K-Means is an unsupervised </a:t>
            </a:r>
            <a:r>
              <a:rPr lang="en-US" sz="2200" i="1" dirty="0" smtClean="0">
                <a:latin typeface="Arial"/>
                <a:cs typeface="Arial"/>
              </a:rPr>
              <a:t>local estimator </a:t>
            </a:r>
            <a:r>
              <a:rPr lang="en-US" sz="2200" i="1" dirty="0" smtClean="0">
                <a:latin typeface="Arial"/>
                <a:cs typeface="Arial"/>
                <a:sym typeface="Wingdings"/>
              </a:rPr>
              <a:t></a:t>
            </a:r>
            <a:endParaRPr lang="en-US" sz="2200" i="1" dirty="0" smtClean="0">
              <a:latin typeface="Arial"/>
              <a:cs typeface="Arial"/>
            </a:endParaRPr>
          </a:p>
          <a:p>
            <a:pPr lvl="2"/>
            <a:r>
              <a:rPr lang="en-US" sz="1600" dirty="0">
                <a:latin typeface="Arial" charset="0"/>
                <a:ea typeface="Arial" charset="0"/>
                <a:cs typeface="Arial" charset="0"/>
              </a:rPr>
              <a:t>P</a:t>
            </a:r>
            <a:r>
              <a:rPr lang="en-US" sz="1600" dirty="0" smtClean="0">
                <a:latin typeface="Arial" charset="0"/>
                <a:ea typeface="Arial" charset="0"/>
                <a:cs typeface="Arial" charset="0"/>
              </a:rPr>
              <a:t>artitions </a:t>
            </a:r>
            <a:r>
              <a:rPr lang="en-US" sz="1600" dirty="0">
                <a:latin typeface="Arial" charset="0"/>
                <a:ea typeface="Arial" charset="0"/>
                <a:cs typeface="Arial" charset="0"/>
              </a:rPr>
              <a:t>the input space </a:t>
            </a:r>
            <a:r>
              <a:rPr lang="en-US" sz="1600" dirty="0" smtClean="0">
                <a:latin typeface="Arial" charset="0"/>
                <a:ea typeface="Arial" charset="0"/>
                <a:cs typeface="Arial" charset="0"/>
              </a:rPr>
              <a:t>into regions</a:t>
            </a:r>
          </a:p>
          <a:p>
            <a:pPr lvl="2"/>
            <a:r>
              <a:rPr lang="en-US" sz="1600" dirty="0" smtClean="0">
                <a:latin typeface="Arial" charset="0"/>
                <a:ea typeface="Arial" charset="0"/>
                <a:cs typeface="Arial" charset="0"/>
              </a:rPr>
              <a:t>Each region requires different parameters/degrees </a:t>
            </a:r>
            <a:r>
              <a:rPr lang="en-US" sz="1600" dirty="0">
                <a:latin typeface="Arial" charset="0"/>
                <a:ea typeface="Arial" charset="0"/>
                <a:cs typeface="Arial" charset="0"/>
              </a:rPr>
              <a:t>of freedom </a:t>
            </a:r>
            <a:endParaRPr lang="en-US" sz="1600" dirty="0" smtClean="0">
              <a:latin typeface="Arial" charset="0"/>
              <a:ea typeface="Arial" charset="0"/>
              <a:cs typeface="Arial" charset="0"/>
            </a:endParaRPr>
          </a:p>
          <a:p>
            <a:pPr lvl="2"/>
            <a:r>
              <a:rPr lang="en-US" sz="1600" dirty="0" smtClean="0">
                <a:latin typeface="Arial" charset="0"/>
                <a:ea typeface="Arial" charset="0"/>
                <a:cs typeface="Arial" charset="0"/>
              </a:rPr>
              <a:t>Regions are needed to </a:t>
            </a:r>
            <a:r>
              <a:rPr lang="en-US" sz="1600" dirty="0">
                <a:latin typeface="Arial" charset="0"/>
                <a:ea typeface="Arial" charset="0"/>
                <a:cs typeface="Arial" charset="0"/>
              </a:rPr>
              <a:t>account for the </a:t>
            </a:r>
            <a:r>
              <a:rPr lang="en-US" sz="1600" dirty="0" smtClean="0">
                <a:latin typeface="Arial" charset="0"/>
                <a:ea typeface="Arial" charset="0"/>
                <a:cs typeface="Arial" charset="0"/>
              </a:rPr>
              <a:t>shape </a:t>
            </a:r>
            <a:r>
              <a:rPr lang="en-US" sz="1600" dirty="0">
                <a:latin typeface="Arial" charset="0"/>
                <a:ea typeface="Arial" charset="0"/>
                <a:cs typeface="Arial" charset="0"/>
              </a:rPr>
              <a:t>of </a:t>
            </a:r>
            <a:r>
              <a:rPr lang="en-US" sz="1600" dirty="0" smtClean="0">
                <a:latin typeface="Arial" charset="0"/>
                <a:ea typeface="Arial" charset="0"/>
                <a:cs typeface="Arial" charset="0"/>
              </a:rPr>
              <a:t>the target function</a:t>
            </a:r>
          </a:p>
          <a:p>
            <a:pPr lvl="1"/>
            <a:endParaRPr lang="en-US" sz="2200" dirty="0">
              <a:latin typeface="Arial"/>
              <a:cs typeface="Arial"/>
            </a:endParaRPr>
          </a:p>
        </p:txBody>
      </p:sp>
    </p:spTree>
    <p:extLst>
      <p:ext uri="{BB962C8B-B14F-4D97-AF65-F5344CB8AC3E}">
        <p14:creationId xmlns:p14="http://schemas.microsoft.com/office/powerpoint/2010/main" val="133800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a:t>
            </a:r>
            <a:r>
              <a:rPr lang="en-US" sz="4000" dirty="0" smtClean="0"/>
              <a:t>pplying Occam’s Razor</a:t>
            </a:r>
            <a:endParaRPr lang="en-US" dirty="0"/>
          </a:p>
        </p:txBody>
      </p:sp>
      <p:sp>
        <p:nvSpPr>
          <p:cNvPr id="3" name="Content Placeholder 2"/>
          <p:cNvSpPr>
            <a:spLocks noGrp="1"/>
          </p:cNvSpPr>
          <p:nvPr>
            <p:ph idx="1"/>
          </p:nvPr>
        </p:nvSpPr>
        <p:spPr>
          <a:xfrm>
            <a:off x="457200" y="2168537"/>
            <a:ext cx="8229600" cy="4525963"/>
          </a:xfrm>
        </p:spPr>
        <p:txBody>
          <a:bodyPr>
            <a:normAutofit fontScale="77500" lnSpcReduction="20000"/>
          </a:bodyPr>
          <a:lstStyle/>
          <a:p>
            <a:r>
              <a:rPr lang="en-US" dirty="0" smtClean="0"/>
              <a:t>One of the first applications for </a:t>
            </a:r>
            <a:r>
              <a:rPr lang="en-US" dirty="0" err="1" smtClean="0"/>
              <a:t>DevOps</a:t>
            </a:r>
            <a:r>
              <a:rPr lang="en-US" dirty="0" smtClean="0"/>
              <a:t> we’ve done is Application Profiling</a:t>
            </a:r>
          </a:p>
          <a:p>
            <a:pPr lvl="1"/>
            <a:r>
              <a:rPr lang="en-US" dirty="0" smtClean="0"/>
              <a:t>Continues to the right on the Automation Continuum </a:t>
            </a:r>
          </a:p>
          <a:p>
            <a:pPr marL="1073980" lvl="2" indent="-259204">
              <a:buSzPct val="75000"/>
              <a:buFont typeface="Arial" panose="020B0604020202020204" pitchFamily="34" charset="0"/>
              <a:buChar char="•"/>
            </a:pPr>
            <a:endParaRPr lang="en-US" dirty="0" smtClean="0"/>
          </a:p>
          <a:p>
            <a:r>
              <a:rPr lang="en-US" dirty="0" smtClean="0"/>
              <a:t>Use </a:t>
            </a:r>
            <a:r>
              <a:rPr lang="en-US" i="1" dirty="0" smtClean="0"/>
              <a:t>Frequent Pattern (FP) Mining </a:t>
            </a:r>
            <a:r>
              <a:rPr lang="en-US" dirty="0" smtClean="0"/>
              <a:t>and </a:t>
            </a:r>
            <a:r>
              <a:rPr lang="en-US" i="1" dirty="0" smtClean="0"/>
              <a:t>K-Means </a:t>
            </a:r>
            <a:r>
              <a:rPr lang="en-US" dirty="0" smtClean="0"/>
              <a:t>to gain a deeper understanding of what’s happening in our CSNSE</a:t>
            </a:r>
          </a:p>
          <a:p>
            <a:pPr lvl="1"/>
            <a:r>
              <a:rPr lang="en-US" dirty="0" smtClean="0"/>
              <a:t>CSNSE = Compute, Storage, Network, Security, and Energy</a:t>
            </a:r>
          </a:p>
          <a:p>
            <a:pPr lvl="1"/>
            <a:r>
              <a:rPr lang="en-US" dirty="0" smtClean="0">
                <a:solidFill>
                  <a:srgbClr val="FF0000"/>
                </a:solidFill>
              </a:rPr>
              <a:t>Why is this an application of Occam’s Razor?</a:t>
            </a:r>
          </a:p>
          <a:p>
            <a:endParaRPr lang="en-US" dirty="0"/>
          </a:p>
          <a:p>
            <a:r>
              <a:rPr lang="en-US" dirty="0" smtClean="0"/>
              <a:t>What do we mean by “Application Profiling”?</a:t>
            </a:r>
          </a:p>
          <a:p>
            <a:pPr lvl="1"/>
            <a:r>
              <a:rPr lang="en-US" dirty="0" smtClean="0"/>
              <a:t>First, let’s briefly look at the FP Mining and K-Means algorithms</a:t>
            </a:r>
            <a:endParaRPr lang="en-US" dirty="0"/>
          </a:p>
        </p:txBody>
      </p:sp>
    </p:spTree>
    <p:extLst>
      <p:ext uri="{BB962C8B-B14F-4D97-AF65-F5344CB8AC3E}">
        <p14:creationId xmlns:p14="http://schemas.microsoft.com/office/powerpoint/2010/main" val="7454256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Frequent Pattern Mining </a:t>
            </a:r>
            <a:br>
              <a:rPr lang="en-US" dirty="0" smtClean="0"/>
            </a:br>
            <a:r>
              <a:rPr lang="en-US" sz="3600" dirty="0" smtClean="0"/>
              <a:t>(FP Growth Algorithm)</a:t>
            </a:r>
            <a:endParaRPr lang="en-US" sz="3600" dirty="0"/>
          </a:p>
        </p:txBody>
      </p:sp>
      <p:sp>
        <p:nvSpPr>
          <p:cNvPr id="3" name="Content Placeholder 2"/>
          <p:cNvSpPr>
            <a:spLocks noGrp="1"/>
          </p:cNvSpPr>
          <p:nvPr>
            <p:ph idx="1"/>
          </p:nvPr>
        </p:nvSpPr>
        <p:spPr/>
        <p:txBody>
          <a:bodyPr/>
          <a:lstStyle/>
          <a:p>
            <a:r>
              <a:rPr lang="en-US" dirty="0" smtClean="0"/>
              <a:t>FP builds a inclusion graph</a:t>
            </a:r>
          </a:p>
          <a:p>
            <a:pPr lvl="1"/>
            <a:r>
              <a:rPr lang="en-US" dirty="0" smtClean="0"/>
              <a:t>reports frequent patterns (</a:t>
            </a:r>
            <a:r>
              <a:rPr lang="en-US" dirty="0" err="1" smtClean="0"/>
              <a:t>itemsets</a:t>
            </a:r>
            <a:r>
              <a:rPr lang="en-US" dirty="0" smtClean="0"/>
              <a:t>)</a:t>
            </a:r>
          </a:p>
          <a:p>
            <a:pPr lvl="1"/>
            <a:r>
              <a:rPr lang="en-US" dirty="0"/>
              <a:t>w</a:t>
            </a:r>
            <a:r>
              <a:rPr lang="en-US" dirty="0" smtClean="0"/>
              <a:t>orks on “categorical” data </a:t>
            </a:r>
          </a:p>
          <a:p>
            <a:pPr lvl="2"/>
            <a:r>
              <a:rPr lang="en-US" dirty="0"/>
              <a:t>d</a:t>
            </a:r>
            <a:r>
              <a:rPr lang="en-US" dirty="0" smtClean="0"/>
              <a:t>ata with no meaningful ordering</a:t>
            </a:r>
          </a:p>
          <a:p>
            <a:pPr lvl="1"/>
            <a:endParaRPr lang="en-US" dirty="0"/>
          </a:p>
        </p:txBody>
      </p:sp>
      <p:pic>
        <p:nvPicPr>
          <p:cNvPr id="7" name="Picture 6" descr="contruction_fp_tre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718" y="3884706"/>
            <a:ext cx="5444564" cy="2787858"/>
          </a:xfrm>
          <a:prstGeom prst="rect">
            <a:avLst/>
          </a:prstGeom>
        </p:spPr>
      </p:pic>
    </p:spTree>
    <p:extLst>
      <p:ext uri="{BB962C8B-B14F-4D97-AF65-F5344CB8AC3E}">
        <p14:creationId xmlns:p14="http://schemas.microsoft.com/office/powerpoint/2010/main" val="39647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K-Means</a:t>
            </a:r>
            <a:br>
              <a:rPr lang="en-US" dirty="0" smtClean="0"/>
            </a:br>
            <a:r>
              <a:rPr lang="en-US" sz="3600" dirty="0" smtClean="0"/>
              <a:t>(K-Means Clustering)</a:t>
            </a:r>
            <a:endParaRPr lang="en-US" dirty="0"/>
          </a:p>
        </p:txBody>
      </p:sp>
      <p:pic>
        <p:nvPicPr>
          <p:cNvPr id="5" name="Picture 4" descr="Clustering_kmeans_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22" y="5629088"/>
            <a:ext cx="3328516" cy="1228912"/>
          </a:xfrm>
          <a:prstGeom prst="rect">
            <a:avLst/>
          </a:prstGeom>
        </p:spPr>
      </p:pic>
      <p:pic>
        <p:nvPicPr>
          <p:cNvPr id="6" name="Picture 5" descr="kmeans3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71" y="1944454"/>
            <a:ext cx="7717536" cy="3436669"/>
          </a:xfrm>
          <a:prstGeom prst="rect">
            <a:avLst/>
          </a:prstGeom>
        </p:spPr>
      </p:pic>
      <p:grpSp>
        <p:nvGrpSpPr>
          <p:cNvPr id="12" name="Group 11"/>
          <p:cNvGrpSpPr/>
          <p:nvPr/>
        </p:nvGrpSpPr>
        <p:grpSpPr>
          <a:xfrm>
            <a:off x="3115359" y="1516618"/>
            <a:ext cx="2116486" cy="369332"/>
            <a:chOff x="3307988" y="1473911"/>
            <a:chExt cx="2116486" cy="369332"/>
          </a:xfrm>
        </p:grpSpPr>
        <p:cxnSp>
          <p:nvCxnSpPr>
            <p:cNvPr id="9" name="Straight Arrow Connector 8"/>
            <p:cNvCxnSpPr/>
            <p:nvPr/>
          </p:nvCxnSpPr>
          <p:spPr>
            <a:xfrm flipH="1">
              <a:off x="3307988" y="1800419"/>
              <a:ext cx="2116486" cy="0"/>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85952" y="1473911"/>
              <a:ext cx="560558" cy="369332"/>
            </a:xfrm>
            <a:prstGeom prst="rect">
              <a:avLst/>
            </a:prstGeom>
            <a:noFill/>
          </p:spPr>
          <p:txBody>
            <a:bodyPr wrap="none" rtlCol="0">
              <a:spAutoFit/>
            </a:bodyPr>
            <a:lstStyle/>
            <a:p>
              <a:r>
                <a:rPr lang="en-US" dirty="0" smtClean="0"/>
                <a:t>PCA</a:t>
              </a:r>
              <a:endParaRPr lang="en-US" dirty="0"/>
            </a:p>
          </p:txBody>
        </p:sp>
      </p:grpSp>
    </p:spTree>
    <p:extLst>
      <p:ext uri="{BB962C8B-B14F-4D97-AF65-F5344CB8AC3E}">
        <p14:creationId xmlns:p14="http://schemas.microsoft.com/office/powerpoint/2010/main" val="134681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558"/>
            <a:ext cx="8229600" cy="1143000"/>
          </a:xfrm>
        </p:spPr>
        <p:txBody>
          <a:bodyPr>
            <a:normAutofit fontScale="90000"/>
          </a:bodyPr>
          <a:lstStyle/>
          <a:p>
            <a:r>
              <a:rPr lang="en-US" dirty="0" smtClean="0"/>
              <a:t>A Little More on K-Means</a:t>
            </a:r>
            <a:br>
              <a:rPr lang="en-US" dirty="0" smtClean="0"/>
            </a:br>
            <a:r>
              <a:rPr lang="en-US" sz="3600" dirty="0" smtClean="0"/>
              <a:t>K-Means Algorithm</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7" y="1387879"/>
            <a:ext cx="8331200" cy="3721100"/>
          </a:xfrm>
          <a:prstGeom prst="rect">
            <a:avLst/>
          </a:prstGeom>
        </p:spPr>
      </p:pic>
      <p:sp>
        <p:nvSpPr>
          <p:cNvPr id="26" name="TextBox 25"/>
          <p:cNvSpPr txBox="1"/>
          <p:nvPr/>
        </p:nvSpPr>
        <p:spPr>
          <a:xfrm>
            <a:off x="457200" y="5210351"/>
            <a:ext cx="7212231" cy="1569660"/>
          </a:xfrm>
          <a:prstGeom prst="rect">
            <a:avLst/>
          </a:prstGeom>
          <a:noFill/>
        </p:spPr>
        <p:txBody>
          <a:bodyPr wrap="none" rtlCol="0">
            <a:spAutoFit/>
          </a:bodyPr>
          <a:lstStyle/>
          <a:p>
            <a:pPr lvl="0"/>
            <a:r>
              <a:rPr lang="en-US" altLang="en-US" sz="2000" u="sng" dirty="0" smtClean="0">
                <a:latin typeface="Arial" charset="0"/>
              </a:rPr>
              <a:t>In words</a:t>
            </a:r>
          </a:p>
          <a:p>
            <a:pPr marL="342900" lvl="0" indent="-342900">
              <a:buFont typeface="Arial" charset="0"/>
              <a:buChar char="•"/>
            </a:pPr>
            <a:r>
              <a:rPr lang="en-US" altLang="en-US" sz="2000" dirty="0" smtClean="0">
                <a:latin typeface="Arial" charset="0"/>
              </a:rPr>
              <a:t>Randomly initialize cluster </a:t>
            </a:r>
            <a:r>
              <a:rPr lang="en-US" altLang="en-US" sz="2000" dirty="0">
                <a:latin typeface="Arial" charset="0"/>
              </a:rPr>
              <a:t>centroids </a:t>
            </a:r>
            <a:r>
              <a:rPr lang="en-US" altLang="en-US" sz="2000" dirty="0" smtClean="0">
                <a:latin typeface="Arial" charset="0"/>
              </a:rPr>
              <a:t>(the </a:t>
            </a:r>
            <a:r>
              <a:rPr lang="en-US" altLang="en-US" sz="2000" i="1" dirty="0" err="1" smtClean="0">
                <a:latin typeface="Arial" charset="0"/>
              </a:rPr>
              <a:t>μ</a:t>
            </a:r>
            <a:r>
              <a:rPr lang="en-US" altLang="en-US" sz="2000" i="1" baseline="-25000" dirty="0" err="1" smtClean="0">
                <a:latin typeface="Arial" charset="0"/>
              </a:rPr>
              <a:t>i</a:t>
            </a:r>
            <a:r>
              <a:rPr lang="en-US" altLang="en-US" sz="2000" i="1" dirty="0" err="1" smtClean="0">
                <a:latin typeface="Arial" charset="0"/>
              </a:rPr>
              <a:t>’s</a:t>
            </a:r>
            <a:r>
              <a:rPr lang="en-US" altLang="en-US" sz="2000" i="1" dirty="0" smtClean="0">
                <a:latin typeface="Arial" charset="0"/>
              </a:rPr>
              <a:t>)</a:t>
            </a:r>
          </a:p>
          <a:p>
            <a:pPr marL="342900" indent="-342900">
              <a:buFont typeface="Arial" charset="0"/>
              <a:buChar char="•"/>
            </a:pPr>
            <a:r>
              <a:rPr lang="en-US" altLang="en-US" sz="2000" dirty="0" smtClean="0">
                <a:latin typeface="Arial" charset="0"/>
              </a:rPr>
              <a:t>Until convergence</a:t>
            </a:r>
            <a:endParaRPr lang="en-US" altLang="en-US" sz="2000" dirty="0">
              <a:latin typeface="Arial" charset="0"/>
            </a:endParaRPr>
          </a:p>
          <a:p>
            <a:pPr marL="800100" lvl="1" indent="-342900">
              <a:buFont typeface="Arial" charset="0"/>
              <a:buChar char="•"/>
            </a:pPr>
            <a:r>
              <a:rPr lang="en-US" altLang="en-US" dirty="0">
                <a:solidFill>
                  <a:srgbClr val="444444"/>
                </a:solidFill>
                <a:latin typeface="Arial" charset="0"/>
                <a:ea typeface="Oxygen" charset="0"/>
              </a:rPr>
              <a:t>Assign each observation to the closest cluster </a:t>
            </a:r>
            <a:r>
              <a:rPr lang="en-US" altLang="en-US" dirty="0" smtClean="0">
                <a:solidFill>
                  <a:srgbClr val="444444"/>
                </a:solidFill>
                <a:latin typeface="Arial" charset="0"/>
                <a:ea typeface="Oxygen" charset="0"/>
              </a:rPr>
              <a:t>centroid</a:t>
            </a:r>
            <a:endParaRPr lang="en-US" altLang="en-US" dirty="0">
              <a:solidFill>
                <a:srgbClr val="444444"/>
              </a:solidFill>
              <a:latin typeface="Arial" charset="0"/>
              <a:ea typeface="Oxygen" charset="0"/>
            </a:endParaRPr>
          </a:p>
          <a:p>
            <a:pPr marL="800100" lvl="1" indent="-342900">
              <a:buFont typeface="Arial" charset="0"/>
              <a:buChar char="•"/>
            </a:pPr>
            <a:r>
              <a:rPr lang="en-US" altLang="en-US" dirty="0">
                <a:solidFill>
                  <a:srgbClr val="444444"/>
                </a:solidFill>
                <a:latin typeface="Arial" charset="0"/>
                <a:ea typeface="Oxygen" charset="0"/>
              </a:rPr>
              <a:t>Update each centroid to the mean of the points assigned to </a:t>
            </a:r>
            <a:r>
              <a:rPr lang="en-US" altLang="en-US" dirty="0" smtClean="0">
                <a:solidFill>
                  <a:srgbClr val="444444"/>
                </a:solidFill>
                <a:latin typeface="Arial" charset="0"/>
                <a:ea typeface="Oxygen" charset="0"/>
              </a:rPr>
              <a:t>it</a:t>
            </a:r>
            <a:endParaRPr lang="en-US" altLang="en-US" dirty="0">
              <a:solidFill>
                <a:srgbClr val="444444"/>
              </a:solidFill>
              <a:latin typeface="Arial" charset="0"/>
              <a:ea typeface="Oxygen" charset="0"/>
            </a:endParaRPr>
          </a:p>
        </p:txBody>
      </p:sp>
      <p:grpSp>
        <p:nvGrpSpPr>
          <p:cNvPr id="21" name="Group 20"/>
          <p:cNvGrpSpPr/>
          <p:nvPr/>
        </p:nvGrpSpPr>
        <p:grpSpPr>
          <a:xfrm>
            <a:off x="1206015" y="5198297"/>
            <a:ext cx="6731971" cy="1581714"/>
            <a:chOff x="1206013" y="5187301"/>
            <a:chExt cx="6731971" cy="1581714"/>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948" y="5780564"/>
              <a:ext cx="3848100" cy="988451"/>
            </a:xfrm>
            <a:prstGeom prst="rect">
              <a:avLst/>
            </a:prstGeom>
          </p:spPr>
          <p:style>
            <a:lnRef idx="2">
              <a:schemeClr val="dk1"/>
            </a:lnRef>
            <a:fillRef idx="1">
              <a:schemeClr val="lt1"/>
            </a:fillRef>
            <a:effectRef idx="0">
              <a:schemeClr val="dk1"/>
            </a:effectRef>
            <a:fontRef idx="minor">
              <a:schemeClr val="dk1"/>
            </a:fontRef>
          </p:style>
        </p:pic>
        <p:sp>
          <p:nvSpPr>
            <p:cNvPr id="16" name="TextBox 15"/>
            <p:cNvSpPr txBox="1"/>
            <p:nvPr/>
          </p:nvSpPr>
          <p:spPr>
            <a:xfrm>
              <a:off x="1206013" y="5187301"/>
              <a:ext cx="6731971" cy="400110"/>
            </a:xfrm>
            <a:prstGeom prst="rect">
              <a:avLst/>
            </a:prstGeom>
            <a:noFill/>
          </p:spPr>
          <p:txBody>
            <a:bodyPr wrap="none" rtlCol="0">
              <a:spAutoFit/>
            </a:bodyPr>
            <a:lstStyle/>
            <a:p>
              <a:pPr algn="ctr"/>
              <a:r>
                <a:rPr lang="en-US" sz="2000" dirty="0" smtClean="0"/>
                <a:t>Can show that this algorithm minimizes this distortion function</a:t>
              </a:r>
            </a:p>
          </p:txBody>
        </p:sp>
      </p:gr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3756" y="2083686"/>
            <a:ext cx="6056488" cy="403765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2653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6">
                                            <p:txEl>
                                              <p:pRg st="1" end="1"/>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6">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6">
                                            <p:txEl>
                                              <p:pRg st="3" end="3"/>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6">
                                            <p:txEl>
                                              <p:pRg st="4" end="4"/>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099"/>
            <a:ext cx="8229600" cy="828324"/>
          </a:xfrm>
        </p:spPr>
        <p:txBody>
          <a:bodyPr>
            <a:normAutofit/>
          </a:bodyPr>
          <a:lstStyle/>
          <a:p>
            <a:r>
              <a:rPr lang="en-US" dirty="0" smtClean="0"/>
              <a:t>Putting It All Together</a:t>
            </a:r>
            <a:endParaRPr lang="en-US" sz="3600" dirty="0"/>
          </a:p>
        </p:txBody>
      </p:sp>
      <p:sp>
        <p:nvSpPr>
          <p:cNvPr id="3" name="Content Placeholder 2"/>
          <p:cNvSpPr>
            <a:spLocks noGrp="1"/>
          </p:cNvSpPr>
          <p:nvPr>
            <p:ph idx="1"/>
          </p:nvPr>
        </p:nvSpPr>
        <p:spPr>
          <a:xfrm>
            <a:off x="457199" y="1120667"/>
            <a:ext cx="8381861" cy="4986992"/>
          </a:xfrm>
        </p:spPr>
        <p:txBody>
          <a:bodyPr>
            <a:normAutofit/>
          </a:bodyPr>
          <a:lstStyle/>
          <a:p>
            <a:r>
              <a:rPr lang="en-US" i="1" dirty="0" smtClean="0">
                <a:latin typeface="Arial"/>
                <a:cs typeface="Arial"/>
              </a:rPr>
              <a:t>FP Mining </a:t>
            </a:r>
            <a:r>
              <a:rPr lang="en-US" dirty="0" smtClean="0">
                <a:latin typeface="Arial"/>
                <a:cs typeface="Arial"/>
              </a:rPr>
              <a:t>finds patterns in </a:t>
            </a:r>
            <a:r>
              <a:rPr lang="en-US" i="1" dirty="0" smtClean="0">
                <a:latin typeface="Arial"/>
                <a:cs typeface="Arial"/>
              </a:rPr>
              <a:t>categorical</a:t>
            </a:r>
            <a:r>
              <a:rPr lang="en-US" dirty="0" smtClean="0">
                <a:latin typeface="Arial"/>
                <a:cs typeface="Arial"/>
              </a:rPr>
              <a:t> data</a:t>
            </a:r>
          </a:p>
          <a:p>
            <a:pPr lvl="1"/>
            <a:r>
              <a:rPr lang="en-US" sz="2400" dirty="0" smtClean="0">
                <a:latin typeface="Arial"/>
                <a:cs typeface="Arial"/>
              </a:rPr>
              <a:t>Returns “itemsets”</a:t>
            </a:r>
            <a:endParaRPr lang="en-US" sz="2400" b="1" dirty="0" smtClean="0">
              <a:latin typeface="Arial"/>
              <a:cs typeface="Arial"/>
            </a:endParaRPr>
          </a:p>
          <a:p>
            <a:pPr lvl="2"/>
            <a:r>
              <a:rPr lang="en-US" sz="2000" dirty="0">
                <a:latin typeface="Arial"/>
                <a:cs typeface="Arial"/>
              </a:rPr>
              <a:t>S</a:t>
            </a:r>
            <a:r>
              <a:rPr lang="en-US" sz="2000" dirty="0" smtClean="0">
                <a:latin typeface="Arial"/>
                <a:cs typeface="Arial"/>
              </a:rPr>
              <a:t>ets of Transaction IDs (TIDs) corresponding to some pattern</a:t>
            </a:r>
          </a:p>
          <a:p>
            <a:pPr lvl="2"/>
            <a:r>
              <a:rPr lang="en-US" sz="2000" b="1" dirty="0" smtClean="0">
                <a:latin typeface="Arial"/>
                <a:cs typeface="Arial"/>
              </a:rPr>
              <a:t>[src</a:t>
            </a:r>
            <a:r>
              <a:rPr lang="en-US" sz="2000" b="1" dirty="0">
                <a:latin typeface="Arial"/>
                <a:cs typeface="Arial"/>
              </a:rPr>
              <a:t>,dest,</a:t>
            </a:r>
            <a:r>
              <a:rPr lang="en-US" sz="2000" b="1" dirty="0" smtClean="0">
                <a:latin typeface="Arial"/>
                <a:cs typeface="Arial"/>
              </a:rPr>
              <a:t>srcprt</a:t>
            </a:r>
            <a:r>
              <a:rPr lang="en-US" sz="2000" b="1" dirty="0">
                <a:latin typeface="Arial"/>
                <a:cs typeface="Arial"/>
              </a:rPr>
              <a:t>,</a:t>
            </a:r>
            <a:r>
              <a:rPr lang="en-US" sz="2000" b="1" dirty="0" smtClean="0">
                <a:latin typeface="Arial"/>
                <a:cs typeface="Arial"/>
              </a:rPr>
              <a:t>destprt</a:t>
            </a:r>
            <a:r>
              <a:rPr lang="en-US" sz="2000" b="1" dirty="0">
                <a:latin typeface="Arial"/>
                <a:cs typeface="Arial"/>
              </a:rPr>
              <a:t>,oif,</a:t>
            </a:r>
            <a:r>
              <a:rPr lang="en-US" sz="2000" b="1" dirty="0" smtClean="0">
                <a:latin typeface="Arial"/>
                <a:cs typeface="Arial"/>
              </a:rPr>
              <a:t>appname,…]</a:t>
            </a:r>
          </a:p>
          <a:p>
            <a:pPr lvl="2"/>
            <a:endParaRPr lang="en-US" dirty="0" smtClean="0"/>
          </a:p>
          <a:p>
            <a:r>
              <a:rPr lang="en-US" i="1" dirty="0" smtClean="0">
                <a:latin typeface="Arial"/>
                <a:cs typeface="Arial"/>
              </a:rPr>
              <a:t>K-Means </a:t>
            </a:r>
            <a:r>
              <a:rPr lang="en-US" dirty="0" smtClean="0">
                <a:latin typeface="Arial"/>
                <a:cs typeface="Arial"/>
              </a:rPr>
              <a:t>finds clusters in </a:t>
            </a:r>
            <a:r>
              <a:rPr lang="en-US" i="1" dirty="0" smtClean="0">
                <a:latin typeface="Arial"/>
                <a:cs typeface="Arial"/>
              </a:rPr>
              <a:t>continuous</a:t>
            </a:r>
            <a:r>
              <a:rPr lang="en-US" dirty="0" smtClean="0">
                <a:latin typeface="Arial"/>
                <a:cs typeface="Arial"/>
              </a:rPr>
              <a:t> data</a:t>
            </a:r>
          </a:p>
          <a:p>
            <a:pPr lvl="1"/>
            <a:r>
              <a:rPr lang="en-US" sz="2400" dirty="0" smtClean="0">
                <a:latin typeface="Arial"/>
                <a:cs typeface="Arial"/>
              </a:rPr>
              <a:t>A cluster can be things like</a:t>
            </a:r>
          </a:p>
          <a:p>
            <a:pPr lvl="2"/>
            <a:r>
              <a:rPr lang="en-US" sz="2000" dirty="0" smtClean="0">
                <a:latin typeface="Arial"/>
                <a:cs typeface="Arial"/>
              </a:rPr>
              <a:t>The set of TIDs that show congestion, …</a:t>
            </a:r>
          </a:p>
        </p:txBody>
      </p:sp>
      <p:pic>
        <p:nvPicPr>
          <p:cNvPr id="5" name="Picture 4" descr="kmeans3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045" y="4673511"/>
            <a:ext cx="4339765" cy="2184489"/>
          </a:xfrm>
          <a:prstGeom prst="rect">
            <a:avLst/>
          </a:prstGeom>
        </p:spPr>
      </p:pic>
      <p:grpSp>
        <p:nvGrpSpPr>
          <p:cNvPr id="13" name="Group 12"/>
          <p:cNvGrpSpPr/>
          <p:nvPr/>
        </p:nvGrpSpPr>
        <p:grpSpPr>
          <a:xfrm>
            <a:off x="1512894" y="5164296"/>
            <a:ext cx="3235490" cy="1119673"/>
            <a:chOff x="457200" y="4929906"/>
            <a:chExt cx="3235490" cy="1119673"/>
          </a:xfrm>
        </p:grpSpPr>
        <p:sp>
          <p:nvSpPr>
            <p:cNvPr id="4" name="TextBox 3"/>
            <p:cNvSpPr txBox="1"/>
            <p:nvPr/>
          </p:nvSpPr>
          <p:spPr>
            <a:xfrm>
              <a:off x="457200" y="4929906"/>
              <a:ext cx="106809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TID sets</a:t>
              </a:r>
            </a:p>
            <a:p>
              <a:r>
                <a:rPr lang="en-US" b="1" dirty="0" smtClean="0"/>
                <a:t>(clusters)</a:t>
              </a:r>
              <a:endParaRPr lang="en-US" b="1" dirty="0"/>
            </a:p>
          </p:txBody>
        </p:sp>
        <p:cxnSp>
          <p:nvCxnSpPr>
            <p:cNvPr id="8" name="Straight Arrow Connector 7"/>
            <p:cNvCxnSpPr>
              <a:stCxn id="4" idx="3"/>
            </p:cNvCxnSpPr>
            <p:nvPr/>
          </p:nvCxnSpPr>
          <p:spPr>
            <a:xfrm flipV="1">
              <a:off x="1525296" y="4929906"/>
              <a:ext cx="2167394" cy="323166"/>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3"/>
            </p:cNvCxnSpPr>
            <p:nvPr/>
          </p:nvCxnSpPr>
          <p:spPr>
            <a:xfrm>
              <a:off x="1525296" y="5253072"/>
              <a:ext cx="1382071" cy="228315"/>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3"/>
            </p:cNvCxnSpPr>
            <p:nvPr/>
          </p:nvCxnSpPr>
          <p:spPr>
            <a:xfrm>
              <a:off x="1525296" y="5253072"/>
              <a:ext cx="1499034" cy="796507"/>
            </a:xfrm>
            <a:prstGeom prst="straightConnector1">
              <a:avLst/>
            </a:prstGeom>
            <a:ln w="3175">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rot="20095896">
            <a:off x="84605" y="2123233"/>
            <a:ext cx="8980296" cy="2369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solidFill>
                  <a:srgbClr val="FF0000"/>
                </a:solidFill>
                <a:latin typeface="Arial"/>
                <a:cs typeface="Arial"/>
              </a:rPr>
              <a:t>Putting these algorithms together allows us to make the following (very) </a:t>
            </a:r>
            <a:r>
              <a:rPr lang="en-US" sz="2800" b="1" i="1" dirty="0" smtClean="0">
                <a:solidFill>
                  <a:srgbClr val="FF0000"/>
                </a:solidFill>
                <a:latin typeface="Arial"/>
                <a:cs typeface="Arial"/>
              </a:rPr>
              <a:t>simple</a:t>
            </a:r>
            <a:r>
              <a:rPr lang="en-US" sz="2800" b="1" dirty="0" smtClean="0">
                <a:solidFill>
                  <a:srgbClr val="FF0000"/>
                </a:solidFill>
                <a:latin typeface="Arial"/>
                <a:cs typeface="Arial"/>
              </a:rPr>
              <a:t> inference:</a:t>
            </a:r>
          </a:p>
          <a:p>
            <a:endParaRPr lang="en-US" sz="2000" b="1" dirty="0" smtClean="0">
              <a:solidFill>
                <a:srgbClr val="FF0000"/>
              </a:solidFill>
            </a:endParaRPr>
          </a:p>
          <a:p>
            <a:r>
              <a:rPr lang="en-US" sz="2400" b="1" dirty="0" smtClean="0">
                <a:solidFill>
                  <a:srgbClr val="FF0000"/>
                </a:solidFill>
                <a:latin typeface="Arial"/>
                <a:cs typeface="Arial"/>
              </a:rPr>
              <a:t>TIDset</a:t>
            </a:r>
            <a:r>
              <a:rPr lang="en-US" sz="2400" b="1" baseline="-25000" dirty="0" smtClean="0">
                <a:solidFill>
                  <a:srgbClr val="FF0000"/>
                </a:solidFill>
                <a:latin typeface="Arial"/>
                <a:cs typeface="Arial"/>
              </a:rPr>
              <a:t>FP</a:t>
            </a:r>
            <a:r>
              <a:rPr lang="en-US" sz="2400" b="1" dirty="0" smtClean="0">
                <a:solidFill>
                  <a:srgbClr val="FF0000"/>
                </a:solidFill>
                <a:latin typeface="Arial"/>
                <a:cs typeface="Arial"/>
              </a:rPr>
              <a:t> </a:t>
            </a:r>
            <a:r>
              <a:rPr lang="en-US" sz="2400" b="1" dirty="0" smtClean="0">
                <a:solidFill>
                  <a:srgbClr val="FF0000"/>
                </a:solidFill>
                <a:latin typeface="ＭＳ ゴシック"/>
                <a:ea typeface="ＭＳ ゴシック"/>
                <a:cs typeface="ＭＳ ゴシック"/>
              </a:rPr>
              <a:t>∧</a:t>
            </a:r>
            <a:r>
              <a:rPr lang="en-US" sz="2400" b="1" dirty="0" smtClean="0">
                <a:solidFill>
                  <a:srgbClr val="FF0000"/>
                </a:solidFill>
                <a:latin typeface="Arial"/>
                <a:ea typeface="ＭＳ ゴシック"/>
                <a:cs typeface="Arial"/>
              </a:rPr>
              <a:t>TIDset</a:t>
            </a:r>
            <a:r>
              <a:rPr lang="en-US" sz="2400" b="1" baseline="-25000" dirty="0" smtClean="0">
                <a:solidFill>
                  <a:srgbClr val="FF0000"/>
                </a:solidFill>
                <a:latin typeface="Arial"/>
                <a:ea typeface="ＭＳ ゴシック"/>
                <a:cs typeface="Arial"/>
              </a:rPr>
              <a:t>K-Means </a:t>
            </a:r>
            <a:r>
              <a:rPr lang="en-US" sz="2400" b="1" dirty="0" smtClean="0">
                <a:solidFill>
                  <a:srgbClr val="FF0000"/>
                </a:solidFill>
                <a:latin typeface="Arial"/>
                <a:ea typeface="ＭＳ ゴシック"/>
                <a:cs typeface="Arial"/>
                <a:sym typeface="Wingdings"/>
              </a:rPr>
              <a:t> </a:t>
            </a:r>
            <a:r>
              <a:rPr lang="en-US" sz="2400" b="1" i="1" dirty="0" smtClean="0">
                <a:solidFill>
                  <a:srgbClr val="FF0000"/>
                </a:solidFill>
                <a:latin typeface="Arial"/>
                <a:ea typeface="ＭＳ ゴシック"/>
                <a:cs typeface="Arial"/>
                <a:sym typeface="Wingdings"/>
              </a:rPr>
              <a:t>patterns that cluster together</a:t>
            </a:r>
          </a:p>
          <a:p>
            <a:endParaRPr lang="en-US" sz="2000" b="1" dirty="0" smtClean="0">
              <a:solidFill>
                <a:srgbClr val="FF0000"/>
              </a:solidFill>
              <a:latin typeface="Arial"/>
              <a:ea typeface="ＭＳ ゴシック"/>
              <a:cs typeface="Arial"/>
              <a:sym typeface="Wingdings"/>
            </a:endParaRPr>
          </a:p>
          <a:p>
            <a:r>
              <a:rPr lang="en-US" sz="2800" b="1" dirty="0" smtClean="0">
                <a:solidFill>
                  <a:srgbClr val="FF0000"/>
                </a:solidFill>
                <a:latin typeface="Arial"/>
                <a:ea typeface="ＭＳ ゴシック"/>
                <a:cs typeface="Arial"/>
                <a:sym typeface="Wingdings"/>
              </a:rPr>
              <a:t>“These application patterns occur </a:t>
            </a:r>
            <a:r>
              <a:rPr lang="en-US" sz="2800" b="1" i="1" dirty="0" smtClean="0">
                <a:solidFill>
                  <a:srgbClr val="FF0000"/>
                </a:solidFill>
                <a:latin typeface="Arial"/>
                <a:ea typeface="ＭＳ ゴシック"/>
                <a:cs typeface="Arial"/>
                <a:sym typeface="Wingdings"/>
              </a:rPr>
              <a:t>with</a:t>
            </a:r>
            <a:r>
              <a:rPr lang="en-US" sz="2800" b="1" dirty="0" smtClean="0">
                <a:solidFill>
                  <a:srgbClr val="FF0000"/>
                </a:solidFill>
                <a:latin typeface="Arial"/>
                <a:ea typeface="ＭＳ ゴシック"/>
                <a:cs typeface="Arial"/>
                <a:sym typeface="Wingdings"/>
              </a:rPr>
              <a:t> congestion”</a:t>
            </a:r>
            <a:endParaRPr lang="en-US" sz="2800" b="1" dirty="0">
              <a:solidFill>
                <a:srgbClr val="FF0000"/>
              </a:solidFill>
            </a:endParaRPr>
          </a:p>
        </p:txBody>
      </p:sp>
    </p:spTree>
    <p:extLst>
      <p:ext uri="{BB962C8B-B14F-4D97-AF65-F5344CB8AC3E}">
        <p14:creationId xmlns:p14="http://schemas.microsoft.com/office/powerpoint/2010/main" val="16358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What is all the Excitement About?</a:t>
            </a:r>
            <a:br>
              <a:rPr lang="en-US" dirty="0" smtClean="0"/>
            </a:br>
            <a:r>
              <a:rPr lang="en-US" sz="3600" dirty="0" smtClean="0"/>
              <a:t>Context and Framing</a:t>
            </a:r>
            <a:endParaRPr lang="en-US" sz="3600" dirty="0"/>
          </a:p>
        </p:txBody>
      </p:sp>
      <p:pic>
        <p:nvPicPr>
          <p:cNvPr id="4" name="Content Placeholder 3" descr="analytics_cartoon.jpeg"/>
          <p:cNvPicPr>
            <a:picLocks noGrp="1" noChangeAspect="1"/>
          </p:cNvPicPr>
          <p:nvPr>
            <p:ph idx="1"/>
          </p:nvPr>
        </p:nvPicPr>
        <p:blipFill>
          <a:blip r:embed="rId2">
            <a:extLst>
              <a:ext uri="{28A0092B-C50C-407E-A947-70E740481C1C}">
                <a14:useLocalDpi xmlns:a14="http://schemas.microsoft.com/office/drawing/2010/main" val="0"/>
              </a:ext>
            </a:extLst>
          </a:blip>
          <a:srcRect t="13289" b="13289"/>
          <a:stretch>
            <a:fillRect/>
          </a:stretch>
        </p:blipFill>
        <p:spPr>
          <a:xfrm>
            <a:off x="2445558" y="2121490"/>
            <a:ext cx="3813425" cy="2097237"/>
          </a:xfrm>
        </p:spPr>
      </p:pic>
      <p:sp>
        <p:nvSpPr>
          <p:cNvPr id="5" name="TextBox 4"/>
          <p:cNvSpPr txBox="1"/>
          <p:nvPr/>
        </p:nvSpPr>
        <p:spPr>
          <a:xfrm>
            <a:off x="903202" y="4631134"/>
            <a:ext cx="7193715" cy="954107"/>
          </a:xfrm>
          <a:prstGeom prst="rect">
            <a:avLst/>
          </a:prstGeom>
          <a:noFill/>
        </p:spPr>
        <p:txBody>
          <a:bodyPr wrap="square" rtlCol="0">
            <a:spAutoFit/>
          </a:bodyPr>
          <a:lstStyle/>
          <a:p>
            <a:r>
              <a:rPr lang="en-US" sz="2800" dirty="0" smtClean="0"/>
              <a:t>Lots of excitement around “analytics” and machine learning</a:t>
            </a:r>
            <a:endParaRPr lang="en-US" sz="2800" dirty="0"/>
          </a:p>
        </p:txBody>
      </p:sp>
      <p:sp>
        <p:nvSpPr>
          <p:cNvPr id="6" name="TextBox 5"/>
          <p:cNvSpPr txBox="1"/>
          <p:nvPr/>
        </p:nvSpPr>
        <p:spPr>
          <a:xfrm>
            <a:off x="903202" y="5771981"/>
            <a:ext cx="3882693" cy="523220"/>
          </a:xfrm>
          <a:prstGeom prst="rect">
            <a:avLst/>
          </a:prstGeom>
          <a:noFill/>
        </p:spPr>
        <p:txBody>
          <a:bodyPr wrap="none" rtlCol="0">
            <a:spAutoFit/>
          </a:bodyPr>
          <a:lstStyle/>
          <a:p>
            <a:r>
              <a:rPr lang="en-US" sz="2800" dirty="0" smtClean="0"/>
              <a:t>But what are “analytics”?</a:t>
            </a:r>
            <a:endParaRPr lang="en-US" sz="2800" dirty="0"/>
          </a:p>
        </p:txBody>
      </p:sp>
    </p:spTree>
    <p:extLst>
      <p:ext uri="{BB962C8B-B14F-4D97-AF65-F5344CB8AC3E}">
        <p14:creationId xmlns:p14="http://schemas.microsoft.com/office/powerpoint/2010/main" val="34120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675"/>
            <a:ext cx="8229600" cy="1106537"/>
          </a:xfrm>
        </p:spPr>
        <p:txBody>
          <a:bodyPr>
            <a:noAutofit/>
          </a:bodyPr>
          <a:lstStyle/>
          <a:p>
            <a:r>
              <a:rPr lang="en-US" sz="3600" dirty="0" smtClean="0"/>
              <a:t>BTW, how hard is it to code up FP in </a:t>
            </a:r>
            <a:br>
              <a:rPr lang="en-US" sz="3600" dirty="0" smtClean="0"/>
            </a:br>
            <a:r>
              <a:rPr lang="en-US" sz="3600" dirty="0" smtClean="0"/>
              <a:t>Spark/MLlib/Scala (or Python, Java, R</a:t>
            </a:r>
            <a:r>
              <a:rPr lang="en-US" sz="3600" dirty="0"/>
              <a:t>)</a:t>
            </a:r>
            <a:r>
              <a:rPr lang="en-US" sz="3600" dirty="0" smtClean="0"/>
              <a:t>?</a:t>
            </a:r>
            <a:endParaRPr lang="en-US" sz="3600" dirty="0"/>
          </a:p>
        </p:txBody>
      </p:sp>
      <p:sp>
        <p:nvSpPr>
          <p:cNvPr id="4" name="TextBox 3"/>
          <p:cNvSpPr txBox="1"/>
          <p:nvPr/>
        </p:nvSpPr>
        <p:spPr>
          <a:xfrm>
            <a:off x="742567" y="1583317"/>
            <a:ext cx="7658867" cy="4524316"/>
          </a:xfrm>
          <a:prstGeom prst="rect">
            <a:avLst/>
          </a:prstGeom>
          <a:noFill/>
        </p:spPr>
        <p:txBody>
          <a:bodyPr wrap="none" rtlCol="0">
            <a:spAutoFit/>
          </a:bodyPr>
          <a:lstStyle/>
          <a:p>
            <a:r>
              <a:rPr lang="it-IT" sz="1600" dirty="0"/>
              <a:t>/</a:t>
            </a:r>
            <a:r>
              <a:rPr lang="it-IT" sz="1600" dirty="0">
                <a:latin typeface="Arial"/>
                <a:cs typeface="Arial"/>
              </a:rPr>
              <a:t>/ ... ETL the dataset(s</a:t>
            </a:r>
            <a:r>
              <a:rPr lang="it-IT" sz="1600" dirty="0" smtClean="0">
                <a:latin typeface="Arial"/>
                <a:cs typeface="Arial"/>
              </a:rPr>
              <a:t>)</a:t>
            </a:r>
            <a:endParaRPr lang="en-US" sz="1600" dirty="0" smtClean="0">
              <a:latin typeface="Arial"/>
              <a:cs typeface="Arial"/>
            </a:endParaRPr>
          </a:p>
          <a:p>
            <a:r>
              <a:rPr lang="en-US" sz="1600" dirty="0" smtClean="0">
                <a:latin typeface="Arial"/>
                <a:cs typeface="Arial"/>
              </a:rPr>
              <a:t>val </a:t>
            </a:r>
            <a:r>
              <a:rPr lang="en-US" sz="1600" dirty="0">
                <a:latin typeface="Arial"/>
                <a:cs typeface="Arial"/>
              </a:rPr>
              <a:t>transactions = rawData.map {line =&gt;</a:t>
            </a:r>
          </a:p>
          <a:p>
            <a:r>
              <a:rPr lang="en-US" sz="1600" dirty="0">
                <a:latin typeface="Arial"/>
                <a:cs typeface="Arial"/>
              </a:rPr>
              <a:t> </a:t>
            </a:r>
            <a:r>
              <a:rPr lang="en-US" sz="1600" dirty="0" smtClean="0">
                <a:latin typeface="Arial"/>
                <a:cs typeface="Arial"/>
              </a:rPr>
              <a:t>          </a:t>
            </a:r>
            <a:r>
              <a:rPr lang="en-US" sz="1600" dirty="0">
                <a:latin typeface="Arial"/>
                <a:cs typeface="Arial"/>
              </a:rPr>
              <a:t>val buffer = ArrayBuffer[String]()</a:t>
            </a:r>
          </a:p>
          <a:p>
            <a:r>
              <a:rPr lang="en-US" sz="1600" dirty="0">
                <a:latin typeface="Arial"/>
                <a:cs typeface="Arial"/>
              </a:rPr>
              <a:t> </a:t>
            </a:r>
            <a:r>
              <a:rPr lang="en-US" sz="1600" dirty="0" smtClean="0">
                <a:latin typeface="Arial"/>
                <a:cs typeface="Arial"/>
              </a:rPr>
              <a:t>          </a:t>
            </a:r>
            <a:r>
              <a:rPr lang="en-US" sz="1600" dirty="0">
                <a:latin typeface="Arial"/>
                <a:cs typeface="Arial"/>
              </a:rPr>
              <a:t>buffer.appendAll(line.split(",")</a:t>
            </a:r>
            <a:r>
              <a:rPr lang="en-US" sz="1600" dirty="0" smtClean="0">
                <a:latin typeface="Arial"/>
                <a:cs typeface="Arial"/>
              </a:rPr>
              <a:t>)                // kddcup99 csv and terminology</a:t>
            </a:r>
            <a:endParaRPr lang="en-US" sz="1600" dirty="0">
              <a:latin typeface="Arial"/>
              <a:cs typeface="Arial"/>
            </a:endParaRPr>
          </a:p>
          <a:p>
            <a:r>
              <a:rPr lang="en-US" sz="1600" dirty="0">
                <a:latin typeface="Arial"/>
                <a:cs typeface="Arial"/>
              </a:rPr>
              <a:t>  </a:t>
            </a:r>
            <a:r>
              <a:rPr lang="en-US" sz="1600" dirty="0" smtClean="0">
                <a:latin typeface="Arial"/>
                <a:cs typeface="Arial"/>
              </a:rPr>
              <a:t>                       Array</a:t>
            </a:r>
            <a:r>
              <a:rPr lang="en-US" sz="1600" dirty="0">
                <a:latin typeface="Arial"/>
                <a:cs typeface="Arial"/>
              </a:rPr>
              <a:t>(buffer</a:t>
            </a:r>
            <a:r>
              <a:rPr lang="en-US" sz="1600" dirty="0" smtClean="0">
                <a:latin typeface="Arial"/>
                <a:cs typeface="Arial"/>
              </a:rPr>
              <a:t>(Proto),                   // </a:t>
            </a:r>
            <a:r>
              <a:rPr lang="en-US" sz="1600" dirty="0">
                <a:latin typeface="Arial"/>
                <a:cs typeface="Arial"/>
              </a:rPr>
              <a:t>buffer(1)  protocol_type: </a:t>
            </a:r>
            <a:r>
              <a:rPr lang="en-US" sz="1600" dirty="0" smtClean="0">
                <a:latin typeface="Arial"/>
                <a:cs typeface="Arial"/>
              </a:rPr>
              <a:t>symbolic</a:t>
            </a:r>
            <a:endParaRPr lang="en-US" sz="1600" dirty="0">
              <a:latin typeface="Arial"/>
              <a:cs typeface="Arial"/>
            </a:endParaRPr>
          </a:p>
          <a:p>
            <a:r>
              <a:rPr lang="de-DE" sz="1600" dirty="0">
                <a:latin typeface="Arial"/>
                <a:cs typeface="Arial"/>
              </a:rPr>
              <a:t>        </a:t>
            </a:r>
            <a:r>
              <a:rPr lang="de-DE" sz="1600" dirty="0" smtClean="0">
                <a:latin typeface="Arial"/>
                <a:cs typeface="Arial"/>
              </a:rPr>
              <a:t>                           buffer(Service),               // </a:t>
            </a:r>
            <a:r>
              <a:rPr lang="en-US" sz="1600" dirty="0">
                <a:latin typeface="Arial"/>
                <a:cs typeface="Arial"/>
              </a:rPr>
              <a:t>buffer(2)  service: </a:t>
            </a:r>
            <a:r>
              <a:rPr lang="en-US" sz="1600" dirty="0" smtClean="0">
                <a:latin typeface="Arial"/>
                <a:cs typeface="Arial"/>
              </a:rPr>
              <a:t>symbolic</a:t>
            </a:r>
            <a:endParaRPr lang="de-DE" sz="1600" dirty="0">
              <a:latin typeface="Arial"/>
              <a:cs typeface="Arial"/>
            </a:endParaRPr>
          </a:p>
          <a:p>
            <a:r>
              <a:rPr lang="de-DE" sz="1600" dirty="0">
                <a:latin typeface="Arial"/>
                <a:cs typeface="Arial"/>
              </a:rPr>
              <a:t>       </a:t>
            </a:r>
            <a:r>
              <a:rPr lang="de-DE" sz="1600" dirty="0" smtClean="0">
                <a:latin typeface="Arial"/>
                <a:cs typeface="Arial"/>
              </a:rPr>
              <a:t>                            </a:t>
            </a:r>
            <a:r>
              <a:rPr lang="de-DE" sz="1600" dirty="0">
                <a:latin typeface="Arial"/>
                <a:cs typeface="Arial"/>
              </a:rPr>
              <a:t>buffer</a:t>
            </a:r>
            <a:r>
              <a:rPr lang="de-DE" sz="1600" dirty="0" smtClean="0">
                <a:latin typeface="Arial"/>
                <a:cs typeface="Arial"/>
              </a:rPr>
              <a:t>(Flag),                    // </a:t>
            </a:r>
            <a:r>
              <a:rPr lang="en-US" sz="1600" dirty="0">
                <a:latin typeface="Arial"/>
                <a:cs typeface="Arial"/>
              </a:rPr>
              <a:t>buffer(3)  </a:t>
            </a:r>
            <a:r>
              <a:rPr lang="en-US" sz="1600" dirty="0" smtClean="0">
                <a:latin typeface="Arial"/>
                <a:cs typeface="Arial"/>
              </a:rPr>
              <a:t>flag: symbolic</a:t>
            </a:r>
            <a:endParaRPr lang="de-DE" sz="1600" dirty="0" smtClean="0">
              <a:latin typeface="Arial"/>
              <a:cs typeface="Arial"/>
            </a:endParaRPr>
          </a:p>
          <a:p>
            <a:r>
              <a:rPr lang="de-DE" sz="1600" dirty="0" smtClean="0">
                <a:latin typeface="Arial"/>
                <a:cs typeface="Arial"/>
              </a:rPr>
              <a:t>                                   buffer(buffer.length-1))    // </a:t>
            </a:r>
            <a:r>
              <a:rPr lang="en-US" sz="1600" dirty="0" smtClean="0">
                <a:latin typeface="Arial"/>
                <a:cs typeface="Arial"/>
              </a:rPr>
              <a:t>buffer(length-1) label </a:t>
            </a:r>
            <a:endParaRPr lang="de-DE" sz="1600" dirty="0" smtClean="0">
              <a:latin typeface="Arial"/>
              <a:cs typeface="Arial"/>
            </a:endParaRPr>
          </a:p>
          <a:p>
            <a:r>
              <a:rPr lang="it-IT" sz="1600" dirty="0" smtClean="0">
                <a:latin typeface="Arial"/>
                <a:cs typeface="Arial"/>
              </a:rPr>
              <a:t>}</a:t>
            </a:r>
            <a:r>
              <a:rPr lang="it-IT" sz="1600" dirty="0">
                <a:latin typeface="Arial"/>
                <a:cs typeface="Arial"/>
              </a:rPr>
              <a:t>.cache(</a:t>
            </a:r>
            <a:r>
              <a:rPr lang="it-IT" sz="1600" dirty="0" smtClean="0">
                <a:latin typeface="Arial"/>
                <a:cs typeface="Arial"/>
              </a:rPr>
              <a:t>)</a:t>
            </a:r>
          </a:p>
          <a:p>
            <a:endParaRPr lang="it-IT" sz="1600" dirty="0">
              <a:latin typeface="Arial"/>
              <a:cs typeface="Arial"/>
            </a:endParaRPr>
          </a:p>
          <a:p>
            <a:r>
              <a:rPr lang="it-IT" sz="1600" dirty="0">
                <a:latin typeface="Arial"/>
                <a:cs typeface="Arial"/>
              </a:rPr>
              <a:t>val fpg = new FPGrowth()</a:t>
            </a:r>
          </a:p>
          <a:p>
            <a:r>
              <a:rPr lang="it-IT" sz="1600" dirty="0">
                <a:latin typeface="Arial"/>
                <a:cs typeface="Arial"/>
              </a:rPr>
              <a:t> </a:t>
            </a:r>
            <a:r>
              <a:rPr lang="it-IT" sz="1600" dirty="0" smtClean="0">
                <a:latin typeface="Arial"/>
                <a:cs typeface="Arial"/>
              </a:rPr>
              <a:t>                     .setMinSupport(MinSupport)        // model hyper-parameters</a:t>
            </a:r>
            <a:endParaRPr lang="it-IT" sz="1600" dirty="0">
              <a:latin typeface="Arial"/>
              <a:cs typeface="Arial"/>
            </a:endParaRPr>
          </a:p>
          <a:p>
            <a:r>
              <a:rPr lang="it-IT" sz="1600" dirty="0" smtClean="0">
                <a:latin typeface="Arial"/>
                <a:cs typeface="Arial"/>
              </a:rPr>
              <a:t>                      .setNumPartitions(Partitions)       // hyper-parameters</a:t>
            </a:r>
            <a:endParaRPr lang="it-IT" sz="1600" dirty="0">
              <a:latin typeface="Arial"/>
              <a:cs typeface="Arial"/>
            </a:endParaRPr>
          </a:p>
          <a:p>
            <a:r>
              <a:rPr lang="it-IT" sz="1600" dirty="0">
                <a:latin typeface="Arial"/>
                <a:cs typeface="Arial"/>
              </a:rPr>
              <a:t>val model = fpg.run(transactions)</a:t>
            </a:r>
          </a:p>
          <a:p>
            <a:endParaRPr lang="it-IT" sz="1600" dirty="0">
              <a:latin typeface="Arial"/>
              <a:cs typeface="Arial"/>
            </a:endParaRPr>
          </a:p>
          <a:p>
            <a:r>
              <a:rPr lang="it-IT" sz="1600" dirty="0">
                <a:latin typeface="Arial"/>
                <a:cs typeface="Arial"/>
              </a:rPr>
              <a:t>model.freqItemsets.collect().foreach </a:t>
            </a:r>
            <a:r>
              <a:rPr lang="it-IT" sz="1600" dirty="0" smtClean="0">
                <a:latin typeface="Arial"/>
                <a:cs typeface="Arial"/>
              </a:rPr>
              <a:t>{itemset </a:t>
            </a:r>
            <a:r>
              <a:rPr lang="it-IT" sz="1600" dirty="0">
                <a:latin typeface="Arial"/>
                <a:cs typeface="Arial"/>
              </a:rPr>
              <a:t>=&gt;</a:t>
            </a:r>
          </a:p>
          <a:p>
            <a:r>
              <a:rPr lang="it-IT" sz="1600" dirty="0">
                <a:latin typeface="Arial"/>
                <a:cs typeface="Arial"/>
              </a:rPr>
              <a:t>  println(itemset.items.mkString("[", ",", "]") + ", " + itemset.freq)</a:t>
            </a:r>
          </a:p>
          <a:p>
            <a:r>
              <a:rPr lang="it-IT" sz="1600" dirty="0" smtClean="0">
                <a:latin typeface="Arial"/>
                <a:cs typeface="Arial"/>
              </a:rPr>
              <a:t>}</a:t>
            </a:r>
            <a:endParaRPr lang="it-IT" sz="1600" dirty="0">
              <a:latin typeface="Arial"/>
              <a:cs typeface="Arial"/>
            </a:endParaRPr>
          </a:p>
        </p:txBody>
      </p:sp>
      <p:sp>
        <p:nvSpPr>
          <p:cNvPr id="5" name="TextBox 4"/>
          <p:cNvSpPr txBox="1"/>
          <p:nvPr/>
        </p:nvSpPr>
        <p:spPr>
          <a:xfrm>
            <a:off x="0" y="6211669"/>
            <a:ext cx="4462129"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smtClean="0">
                <a:latin typeface="Arial"/>
                <a:cs typeface="Arial"/>
              </a:rPr>
              <a:t>Spark:     </a:t>
            </a:r>
            <a:r>
              <a:rPr lang="en-US" sz="1200" dirty="0" smtClean="0">
                <a:latin typeface="Arial"/>
                <a:cs typeface="Arial"/>
                <a:hlinkClick r:id="rId2"/>
              </a:rPr>
              <a:t>https://spark.apache.org/downloads.html</a:t>
            </a:r>
            <a:endParaRPr lang="en-US" sz="1200" dirty="0" smtClean="0">
              <a:latin typeface="Arial"/>
              <a:cs typeface="Arial"/>
            </a:endParaRPr>
          </a:p>
          <a:p>
            <a:r>
              <a:rPr lang="en-US" sz="1200" dirty="0" smtClean="0">
                <a:latin typeface="Arial"/>
                <a:cs typeface="Arial"/>
              </a:rPr>
              <a:t>Code:      </a:t>
            </a:r>
            <a:r>
              <a:rPr lang="en-US" sz="1200" dirty="0" smtClean="0">
                <a:latin typeface="Arial"/>
                <a:cs typeface="Arial"/>
                <a:hlinkClick r:id="rId3"/>
              </a:rPr>
              <a:t>https</a:t>
            </a:r>
            <a:r>
              <a:rPr lang="en-US" sz="1200" dirty="0">
                <a:latin typeface="Arial"/>
                <a:cs typeface="Arial"/>
                <a:hlinkClick r:id="rId3"/>
              </a:rPr>
              <a:t>://github.com/davidmeyer/</a:t>
            </a:r>
            <a:r>
              <a:rPr lang="en-US" sz="1200" dirty="0" smtClean="0">
                <a:latin typeface="Arial"/>
                <a:cs typeface="Arial"/>
                <a:hlinkClick r:id="rId3"/>
              </a:rPr>
              <a:t>ml</a:t>
            </a:r>
            <a:endParaRPr lang="en-US" sz="1200" dirty="0" smtClean="0">
              <a:latin typeface="Arial"/>
              <a:cs typeface="Arial"/>
            </a:endParaRPr>
          </a:p>
          <a:p>
            <a:r>
              <a:rPr lang="en-US" sz="1200" dirty="0" smtClean="0">
                <a:latin typeface="Arial"/>
                <a:cs typeface="Arial"/>
              </a:rPr>
              <a:t>Dataset:  </a:t>
            </a:r>
            <a:r>
              <a:rPr lang="en-US" sz="1200" dirty="0" smtClean="0">
                <a:latin typeface="Arial"/>
                <a:cs typeface="Arial"/>
                <a:hlinkClick r:id="rId4"/>
              </a:rPr>
              <a:t>http</a:t>
            </a:r>
            <a:r>
              <a:rPr lang="en-US" sz="1200" dirty="0">
                <a:latin typeface="Arial"/>
                <a:cs typeface="Arial"/>
                <a:hlinkClick r:id="rId4"/>
              </a:rPr>
              <a:t>://kdd.ics.uci.edu/databases/kddcup99/</a:t>
            </a:r>
            <a:r>
              <a:rPr lang="en-US" sz="1200" dirty="0" smtClean="0">
                <a:latin typeface="Arial"/>
                <a:cs typeface="Arial"/>
                <a:hlinkClick r:id="rId4"/>
              </a:rPr>
              <a:t>kddcup99</a:t>
            </a:r>
            <a:endParaRPr lang="en-US" sz="1200" dirty="0">
              <a:latin typeface="Arial"/>
              <a:cs typeface="Arial"/>
            </a:endParaRPr>
          </a:p>
        </p:txBody>
      </p:sp>
      <p:sp>
        <p:nvSpPr>
          <p:cNvPr id="3" name="Rectangle 2"/>
          <p:cNvSpPr/>
          <p:nvPr/>
        </p:nvSpPr>
        <p:spPr>
          <a:xfrm>
            <a:off x="457200" y="3992254"/>
            <a:ext cx="7181086" cy="2130086"/>
          </a:xfrm>
          <a:prstGeom prst="rect">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947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439"/>
            <a:ext cx="8229600" cy="1396516"/>
          </a:xfrm>
        </p:spPr>
        <p:txBody>
          <a:bodyPr>
            <a:normAutofit/>
          </a:bodyPr>
          <a:lstStyle/>
          <a:p>
            <a:r>
              <a:rPr lang="en-US" dirty="0" smtClean="0"/>
              <a:t>What About K-Means?</a:t>
            </a:r>
            <a:endParaRPr lang="en-US" dirty="0"/>
          </a:p>
        </p:txBody>
      </p:sp>
      <p:sp>
        <p:nvSpPr>
          <p:cNvPr id="4" name="TextBox 3"/>
          <p:cNvSpPr txBox="1"/>
          <p:nvPr/>
        </p:nvSpPr>
        <p:spPr>
          <a:xfrm>
            <a:off x="1436974" y="3392443"/>
            <a:ext cx="184666" cy="369332"/>
          </a:xfrm>
          <a:prstGeom prst="rect">
            <a:avLst/>
          </a:prstGeom>
          <a:noFill/>
        </p:spPr>
        <p:txBody>
          <a:bodyPr wrap="none" rtlCol="0">
            <a:spAutoFit/>
          </a:bodyPr>
          <a:lstStyle/>
          <a:p>
            <a:endParaRPr lang="en-US" dirty="0"/>
          </a:p>
        </p:txBody>
      </p:sp>
      <p:sp>
        <p:nvSpPr>
          <p:cNvPr id="5" name="TextBox 4"/>
          <p:cNvSpPr txBox="1"/>
          <p:nvPr/>
        </p:nvSpPr>
        <p:spPr>
          <a:xfrm>
            <a:off x="138579" y="2308594"/>
            <a:ext cx="8866843" cy="3877984"/>
          </a:xfrm>
          <a:prstGeom prst="rect">
            <a:avLst/>
          </a:prstGeom>
          <a:noFill/>
        </p:spPr>
        <p:txBody>
          <a:bodyPr wrap="none" rtlCol="0">
            <a:spAutoFit/>
          </a:bodyPr>
          <a:lstStyle/>
          <a:p>
            <a:r>
              <a:rPr lang="it-IT" dirty="0" smtClean="0"/>
              <a:t>// ... ETL the dataset(s) </a:t>
            </a:r>
            <a:r>
              <a:rPr lang="it-IT" dirty="0" smtClean="0">
                <a:sym typeface="Wingdings"/>
              </a:rPr>
              <a:t> normalizedData</a:t>
            </a:r>
            <a:endParaRPr lang="it-IT" dirty="0"/>
          </a:p>
          <a:p>
            <a:r>
              <a:rPr lang="it-IT" sz="2100" dirty="0" smtClean="0"/>
              <a:t>val </a:t>
            </a:r>
            <a:r>
              <a:rPr lang="it-IT" sz="2100" dirty="0"/>
              <a:t>kmeans = new KMeans(</a:t>
            </a:r>
            <a:r>
              <a:rPr lang="it-IT" sz="2100" dirty="0" smtClean="0"/>
              <a:t>)</a:t>
            </a:r>
          </a:p>
          <a:p>
            <a:r>
              <a:rPr lang="it-IT" sz="2100" dirty="0" smtClean="0"/>
              <a:t>                                 .setK(K)</a:t>
            </a:r>
          </a:p>
          <a:p>
            <a:r>
              <a:rPr lang="it-IT" sz="2100" dirty="0"/>
              <a:t> </a:t>
            </a:r>
            <a:r>
              <a:rPr lang="it-IT" sz="2100" dirty="0" smtClean="0"/>
              <a:t>                                .setRuns(Runs) </a:t>
            </a:r>
            <a:endParaRPr lang="it-IT" sz="2100" dirty="0"/>
          </a:p>
          <a:p>
            <a:r>
              <a:rPr lang="it-IT" sz="2100" dirty="0" smtClean="0"/>
              <a:t>                                 .</a:t>
            </a:r>
            <a:r>
              <a:rPr lang="it-IT" sz="2100" dirty="0"/>
              <a:t>setEpsilon</a:t>
            </a:r>
            <a:r>
              <a:rPr lang="it-IT" sz="2100" dirty="0" smtClean="0"/>
              <a:t>(Epsilon</a:t>
            </a:r>
            <a:r>
              <a:rPr lang="it-IT" sz="2100" dirty="0"/>
              <a:t>)</a:t>
            </a:r>
          </a:p>
          <a:p>
            <a:r>
              <a:rPr lang="it-IT" sz="2100" dirty="0"/>
              <a:t>val model = kmeans.run(normalizedData)</a:t>
            </a:r>
          </a:p>
          <a:p>
            <a:r>
              <a:rPr lang="it-IT" sz="2100" dirty="0"/>
              <a:t>val clusterAndLabel = rdataAndLabel.map {</a:t>
            </a:r>
          </a:p>
          <a:p>
            <a:r>
              <a:rPr lang="it-IT" sz="2100" dirty="0"/>
              <a:t>     case (normalizedData,label) =&gt; (model.predict(normalizedData), label)}</a:t>
            </a:r>
          </a:p>
          <a:p>
            <a:r>
              <a:rPr lang="it-IT" sz="2100" dirty="0"/>
              <a:t>val clusterLabelCount = clusterAndLabel.countByValue</a:t>
            </a:r>
          </a:p>
          <a:p>
            <a:r>
              <a:rPr lang="it-IT" sz="2100" dirty="0"/>
              <a:t>clusterLabelCount.toList.sorted.foreach </a:t>
            </a:r>
            <a:r>
              <a:rPr lang="it-IT" sz="2100" dirty="0" smtClean="0"/>
              <a:t>{  </a:t>
            </a:r>
            <a:endParaRPr lang="it-IT" sz="2100" dirty="0"/>
          </a:p>
          <a:p>
            <a:r>
              <a:rPr lang="it-IT" sz="2100" dirty="0"/>
              <a:t>     case ((cluster,label), count) =&gt; println(f"$cluster%1s$label%18s$count%8s")}</a:t>
            </a:r>
          </a:p>
          <a:p>
            <a:endParaRPr lang="it-IT" dirty="0"/>
          </a:p>
        </p:txBody>
      </p:sp>
      <p:sp>
        <p:nvSpPr>
          <p:cNvPr id="3" name="TextBox 2"/>
          <p:cNvSpPr txBox="1"/>
          <p:nvPr/>
        </p:nvSpPr>
        <p:spPr>
          <a:xfrm>
            <a:off x="0" y="6580339"/>
            <a:ext cx="2811539" cy="27699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C</a:t>
            </a:r>
            <a:r>
              <a:rPr lang="en-US" sz="1200" dirty="0" smtClean="0"/>
              <a:t>ode:  </a:t>
            </a:r>
            <a:r>
              <a:rPr lang="en-US" sz="1200" dirty="0" smtClean="0">
                <a:hlinkClick r:id="rId2"/>
              </a:rPr>
              <a:t>https://github.com/davidmeyer/ml</a:t>
            </a:r>
            <a:endParaRPr lang="en-US" sz="1200" dirty="0"/>
          </a:p>
        </p:txBody>
      </p:sp>
      <p:pic>
        <p:nvPicPr>
          <p:cNvPr id="6" name="Picture 5" descr="kmean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624" y="1782480"/>
            <a:ext cx="3714376" cy="2476251"/>
          </a:xfrm>
          <a:prstGeom prst="rect">
            <a:avLst/>
          </a:prstGeom>
        </p:spPr>
      </p:pic>
      <p:sp>
        <p:nvSpPr>
          <p:cNvPr id="7" name="TextBox 6"/>
          <p:cNvSpPr txBox="1"/>
          <p:nvPr/>
        </p:nvSpPr>
        <p:spPr>
          <a:xfrm>
            <a:off x="-1410990" y="581724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1778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59"/>
            <a:ext cx="8229600" cy="835242"/>
          </a:xfrm>
        </p:spPr>
        <p:txBody>
          <a:bodyPr/>
          <a:lstStyle/>
          <a:p>
            <a:r>
              <a:rPr lang="en-US" dirty="0" smtClean="0"/>
              <a:t>Application Profiling, cont</a:t>
            </a:r>
            <a:endParaRPr lang="en-US" dirty="0"/>
          </a:p>
        </p:txBody>
      </p:sp>
      <p:sp>
        <p:nvSpPr>
          <p:cNvPr id="3" name="Content Placeholder 2"/>
          <p:cNvSpPr>
            <a:spLocks noGrp="1"/>
          </p:cNvSpPr>
          <p:nvPr>
            <p:ph idx="1"/>
          </p:nvPr>
        </p:nvSpPr>
        <p:spPr>
          <a:xfrm>
            <a:off x="0" y="1097749"/>
            <a:ext cx="8636435" cy="5566817"/>
          </a:xfrm>
        </p:spPr>
        <p:txBody>
          <a:bodyPr>
            <a:normAutofit fontScale="70000" lnSpcReduction="20000"/>
          </a:bodyPr>
          <a:lstStyle/>
          <a:p>
            <a:r>
              <a:rPr lang="en-US" sz="2600" dirty="0" smtClean="0">
                <a:latin typeface="Arial"/>
                <a:cs typeface="Arial"/>
              </a:rPr>
              <a:t>First, we need data (obvious, but ingestion, … not trivial)</a:t>
            </a:r>
          </a:p>
          <a:p>
            <a:pPr lvl="1"/>
            <a:r>
              <a:rPr lang="en-US" sz="2400" dirty="0" smtClean="0">
                <a:latin typeface="Arial"/>
                <a:cs typeface="Arial"/>
              </a:rPr>
              <a:t>Lots of engines (spark, storm, </a:t>
            </a:r>
            <a:r>
              <a:rPr lang="en-US" sz="2400" dirty="0" err="1" smtClean="0">
                <a:latin typeface="Arial"/>
                <a:cs typeface="Arial"/>
              </a:rPr>
              <a:t>tigon</a:t>
            </a:r>
            <a:r>
              <a:rPr lang="en-US" sz="2400" dirty="0" smtClean="0">
                <a:latin typeface="Arial"/>
                <a:cs typeface="Arial"/>
              </a:rPr>
              <a:t>/</a:t>
            </a:r>
            <a:r>
              <a:rPr lang="en-US" sz="2400" dirty="0" err="1" smtClean="0">
                <a:latin typeface="Arial"/>
                <a:cs typeface="Arial"/>
              </a:rPr>
              <a:t>cask.io</a:t>
            </a:r>
            <a:r>
              <a:rPr lang="en-US" sz="2400" dirty="0" smtClean="0">
                <a:latin typeface="Arial"/>
                <a:cs typeface="Arial"/>
              </a:rPr>
              <a:t>,…)</a:t>
            </a:r>
          </a:p>
          <a:p>
            <a:pPr lvl="1"/>
            <a:r>
              <a:rPr lang="en-US" sz="2400" dirty="0" smtClean="0">
                <a:latin typeface="Arial"/>
                <a:cs typeface="Arial"/>
              </a:rPr>
              <a:t>Data we have </a:t>
            </a:r>
            <a:r>
              <a:rPr lang="en-US" sz="2400" smtClean="0">
                <a:latin typeface="Arial"/>
                <a:cs typeface="Arial"/>
              </a:rPr>
              <a:t>collected (</a:t>
            </a:r>
            <a:r>
              <a:rPr lang="en-US" sz="2400" dirty="0" smtClean="0">
                <a:latin typeface="Arial"/>
                <a:cs typeface="Arial"/>
              </a:rPr>
              <a:t>among other things)</a:t>
            </a:r>
          </a:p>
          <a:p>
            <a:pPr lvl="2"/>
            <a:r>
              <a:rPr lang="en-US" sz="2100" dirty="0" smtClean="0">
                <a:latin typeface="Arial"/>
                <a:cs typeface="Arial"/>
              </a:rPr>
              <a:t>Network and endpoint information</a:t>
            </a:r>
          </a:p>
          <a:p>
            <a:pPr lvl="2"/>
            <a:r>
              <a:rPr lang="en-US" sz="2100" dirty="0" smtClean="0">
                <a:latin typeface="Arial"/>
                <a:cs typeface="Arial"/>
              </a:rPr>
              <a:t>Environmental sensor data</a:t>
            </a:r>
          </a:p>
          <a:p>
            <a:pPr lvl="2"/>
            <a:r>
              <a:rPr lang="en-US" sz="2100" dirty="0" smtClean="0">
                <a:latin typeface="Arial"/>
                <a:cs typeface="Arial"/>
              </a:rPr>
              <a:t>Chef/Puppet, Openstack Heat, server/cluster state,…</a:t>
            </a:r>
          </a:p>
          <a:p>
            <a:pPr lvl="2"/>
            <a:r>
              <a:rPr lang="en-US" sz="2100" dirty="0" smtClean="0">
                <a:latin typeface="Arial"/>
                <a:cs typeface="Arial"/>
              </a:rPr>
              <a:t>…</a:t>
            </a:r>
          </a:p>
          <a:p>
            <a:pPr lvl="2"/>
            <a:endParaRPr lang="en-US" sz="2100" dirty="0" smtClean="0">
              <a:latin typeface="Arial"/>
              <a:cs typeface="Arial"/>
            </a:endParaRPr>
          </a:p>
          <a:p>
            <a:pPr lvl="2"/>
            <a:endParaRPr lang="en-US" sz="1800" dirty="0">
              <a:latin typeface="Arial"/>
              <a:cs typeface="Arial"/>
            </a:endParaRPr>
          </a:p>
          <a:p>
            <a:r>
              <a:rPr lang="en-US" sz="2600" dirty="0" smtClean="0">
                <a:latin typeface="Arial"/>
                <a:cs typeface="Arial"/>
              </a:rPr>
              <a:t>The FP-</a:t>
            </a:r>
            <a:r>
              <a:rPr lang="en-US" sz="2600" dirty="0" err="1" smtClean="0">
                <a:latin typeface="Arial"/>
                <a:cs typeface="Arial"/>
              </a:rPr>
              <a:t>KMeans</a:t>
            </a:r>
            <a:r>
              <a:rPr lang="en-US" sz="2600" dirty="0" smtClean="0">
                <a:latin typeface="Arial"/>
                <a:cs typeface="Arial"/>
              </a:rPr>
              <a:t> pipeline can be used build </a:t>
            </a:r>
            <a:r>
              <a:rPr lang="en-US" sz="2600" i="1" dirty="0" smtClean="0">
                <a:latin typeface="Arial"/>
                <a:cs typeface="Arial"/>
              </a:rPr>
              <a:t>application profiles</a:t>
            </a:r>
          </a:p>
          <a:p>
            <a:pPr marL="673930" lvl="1" indent="-259204">
              <a:buSzPct val="75000"/>
              <a:buFont typeface="Arial" panose="020B0604020202020204" pitchFamily="34" charset="0"/>
              <a:buChar char="•"/>
            </a:pPr>
            <a:r>
              <a:rPr lang="en-US" sz="2200" dirty="0" smtClean="0">
                <a:latin typeface="Arial"/>
                <a:cs typeface="Arial"/>
              </a:rPr>
              <a:t>Which endpoints an application talks to (and associated templates)</a:t>
            </a:r>
          </a:p>
          <a:p>
            <a:pPr marL="673930" lvl="1" indent="-259204">
              <a:buSzPct val="75000"/>
              <a:buFont typeface="Arial" panose="020B0604020202020204" pitchFamily="34" charset="0"/>
              <a:buChar char="•"/>
            </a:pPr>
            <a:r>
              <a:rPr lang="en-US" sz="2200" dirty="0" smtClean="0">
                <a:latin typeface="Arial"/>
                <a:cs typeface="Arial"/>
              </a:rPr>
              <a:t>Which ports and protocols it uses  </a:t>
            </a:r>
          </a:p>
          <a:p>
            <a:pPr marL="1073980" lvl="2" indent="-259204">
              <a:buSzPct val="75000"/>
              <a:buFont typeface="Arial" panose="020B0604020202020204" pitchFamily="34" charset="0"/>
              <a:buChar char="•"/>
            </a:pPr>
            <a:r>
              <a:rPr lang="en-US" sz="2300" dirty="0" smtClean="0">
                <a:latin typeface="Arial"/>
                <a:cs typeface="Arial"/>
              </a:rPr>
              <a:t>and associated meta-data, geo-ip, …</a:t>
            </a:r>
          </a:p>
          <a:p>
            <a:pPr marL="673930" lvl="1" indent="-259204">
              <a:buSzPct val="75000"/>
              <a:buFont typeface="Arial" panose="020B0604020202020204" pitchFamily="34" charset="0"/>
              <a:buChar char="•"/>
            </a:pPr>
            <a:r>
              <a:rPr lang="en-US" sz="2200" dirty="0" smtClean="0">
                <a:latin typeface="Arial"/>
                <a:cs typeface="Arial"/>
              </a:rPr>
              <a:t>Flow characteristics including as TOD, volume</a:t>
            </a:r>
            <a:r>
              <a:rPr lang="en-US" sz="2200" dirty="0">
                <a:latin typeface="Arial"/>
                <a:cs typeface="Arial"/>
              </a:rPr>
              <a:t> </a:t>
            </a:r>
            <a:r>
              <a:rPr lang="en-US" sz="2200" dirty="0" smtClean="0">
                <a:latin typeface="Arial"/>
                <a:cs typeface="Arial"/>
              </a:rPr>
              <a:t>and duration</a:t>
            </a:r>
          </a:p>
          <a:p>
            <a:pPr marL="673930" lvl="1" indent="-259204">
              <a:buSzPct val="75000"/>
              <a:buFont typeface="Arial" panose="020B0604020202020204" pitchFamily="34" charset="0"/>
              <a:buChar char="•"/>
            </a:pPr>
            <a:r>
              <a:rPr lang="en-US" sz="2200" dirty="0" smtClean="0">
                <a:latin typeface="Arial"/>
                <a:cs typeface="Arial"/>
              </a:rPr>
              <a:t>Other </a:t>
            </a:r>
            <a:r>
              <a:rPr lang="en-US" sz="2200" i="1" dirty="0" smtClean="0">
                <a:latin typeface="Arial"/>
                <a:cs typeface="Arial"/>
              </a:rPr>
              <a:t>CSNSE</a:t>
            </a:r>
            <a:r>
              <a:rPr lang="en-US" sz="2200" dirty="0" smtClean="0">
                <a:latin typeface="Arial"/>
                <a:cs typeface="Arial"/>
              </a:rPr>
              <a:t> configuration associated with the application</a:t>
            </a:r>
          </a:p>
          <a:p>
            <a:pPr marL="1073980" lvl="2" indent="-259204">
              <a:buSzPct val="75000"/>
              <a:buFont typeface="Arial" panose="020B0604020202020204" pitchFamily="34" charset="0"/>
              <a:buChar char="•"/>
            </a:pPr>
            <a:r>
              <a:rPr lang="en-US" dirty="0" smtClean="0">
                <a:latin typeface="Arial"/>
                <a:cs typeface="Arial"/>
              </a:rPr>
              <a:t>ACL/QoS, routing policies,…</a:t>
            </a:r>
          </a:p>
          <a:p>
            <a:pPr marL="673930" lvl="1" indent="-259204">
              <a:buSzPct val="75000"/>
              <a:buFont typeface="Arial" panose="020B0604020202020204" pitchFamily="34" charset="0"/>
              <a:buChar char="•"/>
            </a:pPr>
            <a:r>
              <a:rPr lang="en-US" dirty="0" smtClean="0">
                <a:latin typeface="Arial"/>
                <a:cs typeface="Arial"/>
              </a:rPr>
              <a:t>…</a:t>
            </a:r>
          </a:p>
          <a:p>
            <a:pPr marL="14676" indent="0">
              <a:buSzPct val="75000"/>
              <a:buNone/>
            </a:pPr>
            <a:endParaRPr lang="en-US" sz="2400" dirty="0" smtClean="0">
              <a:latin typeface="Arial"/>
              <a:cs typeface="Arial"/>
            </a:endParaRPr>
          </a:p>
          <a:p>
            <a:pPr marL="273880" indent="-259204">
              <a:buSzPct val="75000"/>
              <a:buFont typeface="Arial" panose="020B0604020202020204" pitchFamily="34" charset="0"/>
              <a:buChar char="•"/>
            </a:pPr>
            <a:r>
              <a:rPr lang="en-US" sz="2600" dirty="0" smtClean="0">
                <a:latin typeface="Arial"/>
                <a:cs typeface="Arial"/>
              </a:rPr>
              <a:t>We are really limited only by our imagination and (of course) our datasets</a:t>
            </a:r>
          </a:p>
          <a:p>
            <a:pPr marL="273880" indent="-259204">
              <a:buSzPct val="75000"/>
              <a:buFont typeface="Arial" panose="020B0604020202020204" pitchFamily="34" charset="0"/>
              <a:buChar char="•"/>
            </a:pPr>
            <a:endParaRPr lang="en-US" sz="2600" dirty="0">
              <a:latin typeface="Arial"/>
              <a:cs typeface="Arial"/>
            </a:endParaRPr>
          </a:p>
          <a:p>
            <a:pPr marL="273880" indent="-259204">
              <a:buSzPct val="75000"/>
              <a:buFont typeface="Arial" panose="020B0604020202020204" pitchFamily="34" charset="0"/>
              <a:buChar char="•"/>
            </a:pPr>
            <a:r>
              <a:rPr lang="en-US" sz="2600" dirty="0" smtClean="0">
                <a:latin typeface="Arial"/>
                <a:cs typeface="Arial"/>
              </a:rPr>
              <a:t>Primarily descriptive/diagnostic </a:t>
            </a:r>
            <a:r>
              <a:rPr lang="en-US" sz="2600" dirty="0">
                <a:latin typeface="Arial"/>
                <a:cs typeface="Arial"/>
              </a:rPr>
              <a:t>analyzes</a:t>
            </a:r>
          </a:p>
          <a:p>
            <a:pPr marL="273880" indent="-259204">
              <a:buSzPct val="75000"/>
              <a:buFont typeface="Arial" panose="020B0604020202020204" pitchFamily="34" charset="0"/>
              <a:buChar char="•"/>
            </a:pPr>
            <a:endParaRPr lang="en-US" sz="2600" dirty="0" smtClean="0">
              <a:latin typeface="Arial"/>
              <a:cs typeface="Arial"/>
            </a:endParaRPr>
          </a:p>
          <a:p>
            <a:pPr marL="673930" lvl="1" indent="-259204">
              <a:buSzPct val="75000"/>
              <a:buFont typeface="Arial" panose="020B0604020202020204" pitchFamily="34" charset="0"/>
              <a:buChar char="•"/>
            </a:pPr>
            <a:endParaRPr lang="en-US" sz="1600" dirty="0" smtClean="0">
              <a:latin typeface="Arial"/>
              <a:cs typeface="Arial"/>
            </a:endParaRPr>
          </a:p>
        </p:txBody>
      </p:sp>
      <p:pic>
        <p:nvPicPr>
          <p:cNvPr id="4" name="Picture 3" descr="big-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418" y="1097749"/>
            <a:ext cx="2088103" cy="1738066"/>
          </a:xfrm>
          <a:prstGeom prst="rect">
            <a:avLst/>
          </a:prstGeom>
        </p:spPr>
      </p:pic>
    </p:spTree>
    <p:extLst>
      <p:ext uri="{BB962C8B-B14F-4D97-AF65-F5344CB8AC3E}">
        <p14:creationId xmlns:p14="http://schemas.microsoft.com/office/powerpoint/2010/main" val="22085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873"/>
            <a:ext cx="8229600" cy="1002647"/>
          </a:xfrm>
        </p:spPr>
        <p:txBody>
          <a:bodyPr>
            <a:normAutofit/>
          </a:bodyPr>
          <a:lstStyle/>
          <a:p>
            <a:r>
              <a:rPr lang="en-US" sz="4800" dirty="0" smtClean="0"/>
              <a:t>So what is more interesting…</a:t>
            </a:r>
            <a:endParaRPr lang="en-US" sz="6000" dirty="0"/>
          </a:p>
        </p:txBody>
      </p:sp>
      <p:sp>
        <p:nvSpPr>
          <p:cNvPr id="3" name="Content Placeholder 2"/>
          <p:cNvSpPr>
            <a:spLocks noGrp="1"/>
          </p:cNvSpPr>
          <p:nvPr>
            <p:ph idx="1"/>
          </p:nvPr>
        </p:nvSpPr>
        <p:spPr>
          <a:xfrm>
            <a:off x="166576" y="1509059"/>
            <a:ext cx="8810849" cy="5348941"/>
          </a:xfrm>
        </p:spPr>
        <p:txBody>
          <a:bodyPr>
            <a:normAutofit fontScale="25000" lnSpcReduction="20000"/>
          </a:bodyPr>
          <a:lstStyle/>
          <a:p>
            <a:endParaRPr lang="en-US" sz="3000" dirty="0" smtClean="0">
              <a:latin typeface="Arial"/>
              <a:cs typeface="Arial"/>
            </a:endParaRPr>
          </a:p>
          <a:p>
            <a:r>
              <a:rPr lang="en-US" sz="7200" dirty="0" smtClean="0">
                <a:latin typeface="Arial"/>
                <a:cs typeface="Arial"/>
              </a:rPr>
              <a:t>We can use the same FP-KMeans pipeline in a </a:t>
            </a:r>
            <a:r>
              <a:rPr lang="en-US" sz="7200" i="1" dirty="0" smtClean="0">
                <a:latin typeface="Arial"/>
                <a:cs typeface="Arial"/>
              </a:rPr>
              <a:t>predictive</a:t>
            </a:r>
            <a:r>
              <a:rPr lang="en-US" sz="7200" dirty="0" smtClean="0">
                <a:latin typeface="Arial"/>
                <a:cs typeface="Arial"/>
              </a:rPr>
              <a:t> way</a:t>
            </a:r>
          </a:p>
          <a:p>
            <a:pPr marL="914400" lvl="2" indent="0">
              <a:buNone/>
            </a:pPr>
            <a:endParaRPr lang="en-US" sz="4000" dirty="0" smtClean="0">
              <a:latin typeface="Arial"/>
              <a:cs typeface="Arial"/>
            </a:endParaRPr>
          </a:p>
          <a:p>
            <a:pPr lvl="1"/>
            <a:r>
              <a:rPr lang="en-US" sz="6400" dirty="0" smtClean="0">
                <a:latin typeface="Arial"/>
                <a:cs typeface="Arial"/>
              </a:rPr>
              <a:t>For example, we can analyze changes to predict possible behavior</a:t>
            </a:r>
          </a:p>
          <a:p>
            <a:pPr lvl="2"/>
            <a:r>
              <a:rPr lang="en-US" sz="5600" dirty="0" smtClean="0">
                <a:latin typeface="Arial"/>
                <a:cs typeface="Arial"/>
              </a:rPr>
              <a:t>This ACL/Routing/</a:t>
            </a:r>
            <a:r>
              <a:rPr lang="en-US" sz="5600" dirty="0" err="1" smtClean="0">
                <a:latin typeface="Arial"/>
                <a:cs typeface="Arial"/>
              </a:rPr>
              <a:t>QoS</a:t>
            </a:r>
            <a:r>
              <a:rPr lang="en-US" sz="5600" dirty="0" smtClean="0">
                <a:latin typeface="Arial"/>
                <a:cs typeface="Arial"/>
              </a:rPr>
              <a:t> change will cause event &lt;X&gt; with </a:t>
            </a:r>
            <a:r>
              <a:rPr lang="en-US" sz="5600" i="1" dirty="0" smtClean="0">
                <a:latin typeface="Arial"/>
                <a:cs typeface="Arial"/>
              </a:rPr>
              <a:t>probability P</a:t>
            </a:r>
          </a:p>
          <a:p>
            <a:pPr lvl="2"/>
            <a:r>
              <a:rPr lang="en-US" sz="5600" dirty="0">
                <a:latin typeface="Arial"/>
                <a:cs typeface="Arial"/>
              </a:rPr>
              <a:t>I</a:t>
            </a:r>
            <a:r>
              <a:rPr lang="en-US" sz="5600" dirty="0" smtClean="0">
                <a:latin typeface="Arial"/>
                <a:cs typeface="Arial"/>
              </a:rPr>
              <a:t>f </a:t>
            </a:r>
            <a:r>
              <a:rPr lang="en-US" sz="5600" dirty="0">
                <a:latin typeface="Arial"/>
                <a:cs typeface="Arial"/>
              </a:rPr>
              <a:t>you configure app &lt;X&gt; with params &lt;Y&gt; there is </a:t>
            </a:r>
            <a:r>
              <a:rPr lang="en-US" sz="5600" i="1" dirty="0">
                <a:latin typeface="Arial"/>
                <a:cs typeface="Arial"/>
              </a:rPr>
              <a:t>prob P</a:t>
            </a:r>
            <a:r>
              <a:rPr lang="en-US" sz="5600" dirty="0">
                <a:latin typeface="Arial"/>
                <a:cs typeface="Arial"/>
              </a:rPr>
              <a:t> of </a:t>
            </a:r>
            <a:r>
              <a:rPr lang="en-US" sz="5600" dirty="0" smtClean="0">
                <a:latin typeface="Arial"/>
                <a:cs typeface="Arial"/>
              </a:rPr>
              <a:t>congestion</a:t>
            </a:r>
          </a:p>
          <a:p>
            <a:pPr lvl="2"/>
            <a:r>
              <a:rPr lang="en-US" sz="5600" dirty="0" smtClean="0">
                <a:latin typeface="Arial"/>
                <a:cs typeface="Arial"/>
              </a:rPr>
              <a:t>…</a:t>
            </a:r>
            <a:endParaRPr lang="en-US" sz="5600" dirty="0">
              <a:latin typeface="Arial"/>
              <a:cs typeface="Arial"/>
            </a:endParaRPr>
          </a:p>
          <a:p>
            <a:pPr marL="914400" lvl="2" indent="0">
              <a:buNone/>
            </a:pPr>
            <a:endParaRPr lang="en-US" sz="3600" dirty="0" smtClean="0">
              <a:latin typeface="Arial"/>
              <a:cs typeface="Arial"/>
            </a:endParaRPr>
          </a:p>
          <a:p>
            <a:pPr lvl="2"/>
            <a:endParaRPr lang="en-US" sz="3600" dirty="0">
              <a:latin typeface="Arial"/>
              <a:cs typeface="Arial"/>
            </a:endParaRPr>
          </a:p>
          <a:p>
            <a:pPr lvl="1"/>
            <a:r>
              <a:rPr lang="en-US" sz="6400" dirty="0" smtClean="0">
                <a:latin typeface="Arial"/>
                <a:cs typeface="Arial"/>
              </a:rPr>
              <a:t>We can correlate </a:t>
            </a:r>
            <a:r>
              <a:rPr lang="en-US" sz="6400" dirty="0">
                <a:latin typeface="Arial"/>
                <a:cs typeface="Arial"/>
              </a:rPr>
              <a:t>real-time </a:t>
            </a:r>
            <a:r>
              <a:rPr lang="en-US" sz="6400" dirty="0" smtClean="0">
                <a:latin typeface="Arial"/>
                <a:cs typeface="Arial"/>
              </a:rPr>
              <a:t>application profiles with events/state </a:t>
            </a:r>
          </a:p>
          <a:p>
            <a:pPr lvl="2"/>
            <a:r>
              <a:rPr lang="en-US" sz="5600" dirty="0">
                <a:latin typeface="Arial"/>
                <a:cs typeface="Arial"/>
              </a:rPr>
              <a:t>A</a:t>
            </a:r>
            <a:r>
              <a:rPr lang="en-US" sz="5600" dirty="0" smtClean="0">
                <a:latin typeface="Arial"/>
                <a:cs typeface="Arial"/>
              </a:rPr>
              <a:t>pplication &lt;X&gt; is green (intelligent dashboard)</a:t>
            </a:r>
          </a:p>
          <a:p>
            <a:pPr lvl="2"/>
            <a:r>
              <a:rPr lang="en-US" sz="5600" dirty="0" smtClean="0">
                <a:latin typeface="Arial"/>
                <a:cs typeface="Arial"/>
              </a:rPr>
              <a:t>Queue &lt;X&gt;  is </a:t>
            </a:r>
            <a:r>
              <a:rPr lang="en-US" sz="5600" dirty="0">
                <a:latin typeface="Arial"/>
                <a:cs typeface="Arial"/>
              </a:rPr>
              <a:t>dropping </a:t>
            </a:r>
            <a:r>
              <a:rPr lang="en-US" sz="5600" dirty="0" smtClean="0">
                <a:latin typeface="Arial"/>
                <a:cs typeface="Arial"/>
              </a:rPr>
              <a:t>&lt;Y&gt;% </a:t>
            </a:r>
            <a:r>
              <a:rPr lang="en-US" sz="5600" dirty="0">
                <a:latin typeface="Arial"/>
                <a:cs typeface="Arial"/>
              </a:rPr>
              <a:t>of it's </a:t>
            </a:r>
            <a:r>
              <a:rPr lang="en-US" sz="5600" dirty="0" smtClean="0">
                <a:latin typeface="Arial"/>
                <a:cs typeface="Arial"/>
              </a:rPr>
              <a:t>packets; app &lt;Z&gt; is </a:t>
            </a:r>
            <a:r>
              <a:rPr lang="en-US" sz="5600" dirty="0">
                <a:latin typeface="Arial"/>
                <a:cs typeface="Arial"/>
              </a:rPr>
              <a:t>talking to </a:t>
            </a:r>
            <a:r>
              <a:rPr lang="en-US" sz="5600" dirty="0" smtClean="0">
                <a:latin typeface="Arial"/>
                <a:cs typeface="Arial"/>
              </a:rPr>
              <a:t>this endpoint</a:t>
            </a:r>
          </a:p>
          <a:p>
            <a:pPr lvl="2"/>
            <a:r>
              <a:rPr lang="en-US" sz="5600" dirty="0" smtClean="0">
                <a:latin typeface="Arial"/>
                <a:cs typeface="Arial"/>
              </a:rPr>
              <a:t>…</a:t>
            </a:r>
          </a:p>
          <a:p>
            <a:pPr lvl="2"/>
            <a:endParaRPr lang="en-US" sz="4800" dirty="0" smtClean="0">
              <a:latin typeface="Arial"/>
              <a:cs typeface="Arial"/>
            </a:endParaRPr>
          </a:p>
          <a:p>
            <a:pPr lvl="1"/>
            <a:r>
              <a:rPr lang="en-US" sz="6400" dirty="0" smtClean="0">
                <a:latin typeface="Arial"/>
                <a:cs typeface="Arial"/>
              </a:rPr>
              <a:t>We wan also use application </a:t>
            </a:r>
            <a:r>
              <a:rPr lang="en-US" sz="6400" dirty="0">
                <a:latin typeface="Arial"/>
                <a:cs typeface="Arial"/>
              </a:rPr>
              <a:t>profiles </a:t>
            </a:r>
            <a:r>
              <a:rPr lang="en-US" sz="6400" dirty="0" smtClean="0">
                <a:latin typeface="Arial"/>
                <a:cs typeface="Arial"/>
              </a:rPr>
              <a:t>to train other ML instances</a:t>
            </a:r>
            <a:endParaRPr lang="en-US" sz="6400" dirty="0">
              <a:latin typeface="Arial"/>
              <a:cs typeface="Arial"/>
            </a:endParaRPr>
          </a:p>
          <a:p>
            <a:pPr lvl="2"/>
            <a:r>
              <a:rPr lang="en-US" sz="5600" dirty="0">
                <a:latin typeface="Arial"/>
                <a:cs typeface="Arial"/>
              </a:rPr>
              <a:t>R</a:t>
            </a:r>
            <a:r>
              <a:rPr lang="en-US" sz="5600" dirty="0" smtClean="0">
                <a:latin typeface="Arial"/>
                <a:cs typeface="Arial"/>
              </a:rPr>
              <a:t>ecognize </a:t>
            </a:r>
            <a:r>
              <a:rPr lang="en-US" sz="5600" dirty="0">
                <a:latin typeface="Arial"/>
                <a:cs typeface="Arial"/>
              </a:rPr>
              <a:t>application </a:t>
            </a:r>
            <a:r>
              <a:rPr lang="en-US" sz="5600" dirty="0" smtClean="0">
                <a:latin typeface="Arial"/>
                <a:cs typeface="Arial"/>
              </a:rPr>
              <a:t>behavior in real time</a:t>
            </a:r>
            <a:endParaRPr lang="en-US" sz="5600" dirty="0">
              <a:latin typeface="Arial"/>
              <a:cs typeface="Arial"/>
            </a:endParaRPr>
          </a:p>
          <a:p>
            <a:pPr lvl="2"/>
            <a:r>
              <a:rPr lang="en-US" sz="5600" dirty="0" smtClean="0">
                <a:latin typeface="Arial"/>
                <a:cs typeface="Arial"/>
              </a:rPr>
              <a:t>Detect </a:t>
            </a:r>
            <a:r>
              <a:rPr lang="en-US" sz="5600" b="1" i="1" dirty="0" smtClean="0">
                <a:latin typeface="Arial"/>
                <a:cs typeface="Arial"/>
              </a:rPr>
              <a:t>anomalies </a:t>
            </a:r>
          </a:p>
          <a:p>
            <a:pPr lvl="3"/>
            <a:r>
              <a:rPr lang="en-US" sz="5600" dirty="0">
                <a:latin typeface="Arial"/>
                <a:cs typeface="Arial"/>
              </a:rPr>
              <a:t>P</a:t>
            </a:r>
            <a:r>
              <a:rPr lang="en-US" sz="5600" dirty="0" smtClean="0">
                <a:latin typeface="Arial"/>
                <a:cs typeface="Arial"/>
              </a:rPr>
              <a:t>oints that are </a:t>
            </a:r>
            <a:r>
              <a:rPr lang="en-US" sz="5600" dirty="0">
                <a:latin typeface="Arial"/>
                <a:cs typeface="Arial"/>
              </a:rPr>
              <a:t>far from any </a:t>
            </a:r>
            <a:r>
              <a:rPr lang="en-US" sz="5600" dirty="0" smtClean="0">
                <a:latin typeface="Arial"/>
                <a:cs typeface="Arial"/>
              </a:rPr>
              <a:t>cluster (K-Means), and/or </a:t>
            </a:r>
          </a:p>
          <a:p>
            <a:pPr lvl="3"/>
            <a:r>
              <a:rPr lang="en-US" sz="5600" dirty="0" smtClean="0">
                <a:latin typeface="Arial"/>
                <a:cs typeface="Arial"/>
              </a:rPr>
              <a:t>p(X; μ, 𝚺) &lt; </a:t>
            </a:r>
            <a:r>
              <a:rPr lang="en-US" sz="5600" dirty="0" err="1" smtClean="0">
                <a:latin typeface="Arial"/>
                <a:cs typeface="Arial"/>
              </a:rPr>
              <a:t>ε</a:t>
            </a:r>
            <a:r>
              <a:rPr lang="en-US" sz="5600" dirty="0" smtClean="0">
                <a:latin typeface="Arial"/>
                <a:cs typeface="Arial"/>
              </a:rPr>
              <a:t>  (say in </a:t>
            </a:r>
            <a:r>
              <a:rPr lang="en-US" sz="5600" dirty="0">
                <a:latin typeface="Arial"/>
                <a:cs typeface="Arial"/>
              </a:rPr>
              <a:t>a </a:t>
            </a:r>
            <a:r>
              <a:rPr lang="en-US" sz="5600" dirty="0" smtClean="0">
                <a:latin typeface="Arial"/>
                <a:cs typeface="Arial"/>
              </a:rPr>
              <a:t>multivariate Gaussian 𝓝(μ,𝚺) anomaly detection setting)</a:t>
            </a:r>
          </a:p>
          <a:p>
            <a:pPr lvl="3"/>
            <a:r>
              <a:rPr lang="en-US" sz="5600" dirty="0" smtClean="0">
                <a:latin typeface="Arial"/>
                <a:cs typeface="Arial"/>
              </a:rPr>
              <a:t>Security use cases</a:t>
            </a:r>
            <a:endParaRPr lang="en-US" sz="5600" dirty="0">
              <a:latin typeface="Arial"/>
              <a:cs typeface="Arial"/>
            </a:endParaRPr>
          </a:p>
          <a:p>
            <a:pPr lvl="2"/>
            <a:r>
              <a:rPr lang="en-US" sz="5600" dirty="0">
                <a:latin typeface="Arial"/>
                <a:cs typeface="Arial"/>
              </a:rPr>
              <a:t> …</a:t>
            </a:r>
          </a:p>
          <a:p>
            <a:pPr lvl="1"/>
            <a:endParaRPr lang="en-US" sz="5600" dirty="0" smtClean="0">
              <a:latin typeface="Arial"/>
              <a:cs typeface="Arial"/>
            </a:endParaRPr>
          </a:p>
          <a:p>
            <a:pPr lvl="1"/>
            <a:r>
              <a:rPr lang="en-US" sz="6400" dirty="0" smtClean="0">
                <a:latin typeface="Arial"/>
                <a:cs typeface="Arial"/>
              </a:rPr>
              <a:t>…</a:t>
            </a:r>
          </a:p>
          <a:p>
            <a:pPr lvl="2"/>
            <a:endParaRPr lang="en-US" sz="3200" dirty="0" smtClean="0">
              <a:latin typeface="Arial"/>
              <a:cs typeface="Arial"/>
            </a:endParaRPr>
          </a:p>
          <a:p>
            <a:r>
              <a:rPr lang="en-US" sz="6400" dirty="0">
                <a:latin typeface="Arial"/>
                <a:cs typeface="Arial"/>
              </a:rPr>
              <a:t>This can all be made “streaming”/real-time</a:t>
            </a:r>
          </a:p>
          <a:p>
            <a:pPr marL="0" indent="0">
              <a:buNone/>
            </a:pPr>
            <a:endParaRPr lang="en-US" sz="3600" dirty="0">
              <a:latin typeface="Arial"/>
              <a:cs typeface="Arial"/>
            </a:endParaRPr>
          </a:p>
        </p:txBody>
      </p:sp>
    </p:spTree>
    <p:extLst>
      <p:ext uri="{BB962C8B-B14F-4D97-AF65-F5344CB8AC3E}">
        <p14:creationId xmlns:p14="http://schemas.microsoft.com/office/powerpoint/2010/main" val="271104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idx="4294967295"/>
          </p:nvPr>
        </p:nvSpPr>
        <p:spPr>
          <a:xfrm>
            <a:off x="228600" y="228600"/>
            <a:ext cx="8686800" cy="1066800"/>
          </a:xfrm>
          <a:ln/>
        </p:spPr>
        <p:txBody>
          <a:bodyPr>
            <a:normAutofit fontScale="90000"/>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t>BTW, What (technically) are </a:t>
            </a:r>
            <a:r>
              <a:rPr lang="en-GB" altLang="en-US" dirty="0"/>
              <a:t>Anomalies?</a:t>
            </a:r>
          </a:p>
        </p:txBody>
      </p:sp>
      <p:sp>
        <p:nvSpPr>
          <p:cNvPr id="7170" name="Rectangle 2"/>
          <p:cNvSpPr>
            <a:spLocks noGrp="1" noChangeArrowheads="1"/>
          </p:cNvSpPr>
          <p:nvPr>
            <p:ph type="body" idx="4294967295"/>
          </p:nvPr>
        </p:nvSpPr>
        <p:spPr>
          <a:xfrm>
            <a:off x="381000" y="1600200"/>
            <a:ext cx="8458200" cy="5257800"/>
          </a:xfrm>
          <a:ln/>
        </p:spPr>
        <p:txBody>
          <a:bodyPr>
            <a:normAutofit fontScale="62500" lnSpcReduction="20000"/>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An anomaly </a:t>
            </a:r>
            <a:r>
              <a:rPr lang="en-GB" altLang="en-US" dirty="0"/>
              <a:t>is a pattern </a:t>
            </a:r>
            <a:r>
              <a:rPr lang="en-GB" altLang="en-US" dirty="0" smtClean="0"/>
              <a:t>that </a:t>
            </a:r>
            <a:r>
              <a:rPr lang="en-GB" altLang="en-US" dirty="0"/>
              <a:t>does not conform to the expected </a:t>
            </a:r>
            <a:r>
              <a:rPr lang="en-GB" altLang="en-US" dirty="0" smtClean="0"/>
              <a:t>behaviour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How to define expected behaviour?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How to find the “outliers”?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a:p>
            <a:pPr lvl="1">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smtClean="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Anomalies </a:t>
            </a:r>
            <a:r>
              <a:rPr lang="en-GB" altLang="en-US" dirty="0"/>
              <a:t>translate to </a:t>
            </a:r>
            <a:r>
              <a:rPr lang="en-GB" altLang="en-US" dirty="0" smtClean="0"/>
              <a:t>significant real </a:t>
            </a:r>
            <a:r>
              <a:rPr lang="en-GB" altLang="en-US" dirty="0"/>
              <a:t>life </a:t>
            </a:r>
            <a:r>
              <a:rPr lang="en-GB" altLang="en-US" dirty="0" smtClean="0"/>
              <a:t>events</a:t>
            </a:r>
            <a:endParaRPr lang="en-GB" altLang="en-US" dirty="0"/>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Cyber </a:t>
            </a:r>
            <a:r>
              <a:rPr lang="en-GB" altLang="en-US" dirty="0" smtClean="0"/>
              <a:t>intrusions</a:t>
            </a:r>
            <a:endParaRPr lang="en-GB" altLang="en-US" dirty="0"/>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Cyber crime</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Manufacturing/product defects</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a:t>
            </a:r>
            <a:endParaRPr lang="en-GB" altLang="en-US" dirty="0"/>
          </a:p>
        </p:txBody>
      </p:sp>
      <p:grpSp>
        <p:nvGrpSpPr>
          <p:cNvPr id="7" name="Group 6"/>
          <p:cNvGrpSpPr/>
          <p:nvPr/>
        </p:nvGrpSpPr>
        <p:grpSpPr>
          <a:xfrm>
            <a:off x="0" y="2241736"/>
            <a:ext cx="9066657" cy="4616264"/>
            <a:chOff x="0" y="2241736"/>
            <a:chExt cx="9066657" cy="4616264"/>
          </a:xfrm>
        </p:grpSpPr>
        <p:grpSp>
          <p:nvGrpSpPr>
            <p:cNvPr id="4" name="Group 3"/>
            <p:cNvGrpSpPr/>
            <p:nvPr/>
          </p:nvGrpSpPr>
          <p:grpSpPr>
            <a:xfrm>
              <a:off x="0" y="2241736"/>
              <a:ext cx="9066657" cy="4616264"/>
              <a:chOff x="0" y="2241736"/>
              <a:chExt cx="9066657" cy="461626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818" y="2241736"/>
                <a:ext cx="3967839" cy="2210976"/>
              </a:xfrm>
              <a:prstGeom prst="rect">
                <a:avLst/>
              </a:prstGeom>
            </p:spPr>
          </p:pic>
          <p:sp>
            <p:nvSpPr>
              <p:cNvPr id="3" name="TextBox 2"/>
              <p:cNvSpPr txBox="1"/>
              <p:nvPr/>
            </p:nvSpPr>
            <p:spPr>
              <a:xfrm>
                <a:off x="0" y="6604084"/>
                <a:ext cx="2169184" cy="253916"/>
              </a:xfrm>
              <a:prstGeom prst="rect">
                <a:avLst/>
              </a:prstGeom>
              <a:noFill/>
            </p:spPr>
            <p:txBody>
              <a:bodyPr wrap="none" rtlCol="0">
                <a:spAutoFit/>
              </a:bodyPr>
              <a:lstStyle/>
              <a:p>
                <a:r>
                  <a:rPr lang="en-US" sz="1050" dirty="0" smtClean="0"/>
                  <a:t>Graphic courtesy Andrew Ng, others</a:t>
                </a:r>
                <a:endParaRPr lang="en-US" sz="1050" dirty="0"/>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872" y="2836330"/>
              <a:ext cx="1874623" cy="1896421"/>
            </a:xfrm>
            <a:prstGeom prst="rect">
              <a:avLst/>
            </a:prstGeom>
          </p:spPr>
        </p:pic>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2032" y="5431726"/>
            <a:ext cx="3984625" cy="1320452"/>
          </a:xfrm>
          <a:prstGeom prst="rect">
            <a:avLst/>
          </a:prstGeom>
        </p:spPr>
      </p:pic>
      <p:grpSp>
        <p:nvGrpSpPr>
          <p:cNvPr id="11" name="Group 10"/>
          <p:cNvGrpSpPr/>
          <p:nvPr/>
        </p:nvGrpSpPr>
        <p:grpSpPr>
          <a:xfrm>
            <a:off x="5002421" y="2836330"/>
            <a:ext cx="3836779" cy="1941379"/>
            <a:chOff x="5002421" y="2836330"/>
            <a:chExt cx="3836779" cy="1941379"/>
          </a:xfrm>
        </p:grpSpPr>
        <p:cxnSp>
          <p:nvCxnSpPr>
            <p:cNvPr id="9" name="Straight Connector 8"/>
            <p:cNvCxnSpPr/>
            <p:nvPr/>
          </p:nvCxnSpPr>
          <p:spPr>
            <a:xfrm flipH="1">
              <a:off x="5904854" y="2836330"/>
              <a:ext cx="2934346" cy="1503195"/>
            </a:xfrm>
            <a:prstGeom prst="line">
              <a:avLst/>
            </a:prstGeom>
            <a:ln w="15875">
              <a:solidFill>
                <a:srgbClr val="7030A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02421" y="4408377"/>
              <a:ext cx="2572435" cy="369332"/>
            </a:xfrm>
            <a:prstGeom prst="rect">
              <a:avLst/>
            </a:prstGeom>
            <a:noFill/>
          </p:spPr>
          <p:txBody>
            <a:bodyPr wrap="none" rtlCol="0">
              <a:spAutoFit/>
            </a:bodyPr>
            <a:lstStyle/>
            <a:p>
              <a:r>
                <a:rPr lang="en-US" dirty="0" smtClean="0">
                  <a:solidFill>
                    <a:srgbClr val="7030A0"/>
                  </a:solidFill>
                </a:rPr>
                <a:t>Linear Decision Boundary</a:t>
              </a:r>
              <a:endParaRPr lang="en-US" dirty="0">
                <a:solidFill>
                  <a:srgbClr val="7030A0"/>
                </a:solidFill>
              </a:endParaRPr>
            </a:p>
          </p:txBody>
        </p:sp>
      </p:grpSp>
    </p:spTree>
    <p:extLst>
      <p:ext uri="{BB962C8B-B14F-4D97-AF65-F5344CB8AC3E}">
        <p14:creationId xmlns:p14="http://schemas.microsoft.com/office/powerpoint/2010/main" val="17409112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0">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70">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0">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6" name="Rectangle 4"/>
          <p:cNvSpPr>
            <a:spLocks noGrp="1" noChangeArrowheads="1"/>
          </p:cNvSpPr>
          <p:nvPr>
            <p:ph type="title"/>
          </p:nvPr>
        </p:nvSpPr>
        <p:spPr>
          <a:xfrm>
            <a:off x="322729" y="0"/>
            <a:ext cx="8525435" cy="1143000"/>
          </a:xfrm>
        </p:spPr>
        <p:txBody>
          <a:bodyPr>
            <a:normAutofit fontScale="90000"/>
          </a:bodyPr>
          <a:lstStyle/>
          <a:p>
            <a:r>
              <a:rPr lang="en-US" altLang="en-US" dirty="0" smtClean="0"/>
              <a:t>Basic Idea Behind Anomaly Detection</a:t>
            </a:r>
            <a:endParaRPr lang="en-US" altLang="en-US" dirty="0"/>
          </a:p>
        </p:txBody>
      </p:sp>
      <p:grpSp>
        <p:nvGrpSpPr>
          <p:cNvPr id="3" name="Group 2"/>
          <p:cNvGrpSpPr/>
          <p:nvPr/>
        </p:nvGrpSpPr>
        <p:grpSpPr>
          <a:xfrm>
            <a:off x="567531" y="1987602"/>
            <a:ext cx="8451787" cy="3629025"/>
            <a:chOff x="762000" y="718457"/>
            <a:chExt cx="8451787" cy="3629025"/>
          </a:xfrm>
        </p:grpSpPr>
        <p:sp>
          <p:nvSpPr>
            <p:cNvPr id="269317" name="Oval 5"/>
            <p:cNvSpPr>
              <a:spLocks noChangeArrowheads="1"/>
            </p:cNvSpPr>
            <p:nvPr/>
          </p:nvSpPr>
          <p:spPr bwMode="auto">
            <a:xfrm>
              <a:off x="3497263" y="31060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18" name="Oval 6"/>
            <p:cNvSpPr>
              <a:spLocks noChangeArrowheads="1"/>
            </p:cNvSpPr>
            <p:nvPr/>
          </p:nvSpPr>
          <p:spPr bwMode="auto">
            <a:xfrm>
              <a:off x="3649663" y="32584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19" name="Oval 7"/>
            <p:cNvSpPr>
              <a:spLocks noChangeArrowheads="1"/>
            </p:cNvSpPr>
            <p:nvPr/>
          </p:nvSpPr>
          <p:spPr bwMode="auto">
            <a:xfrm>
              <a:off x="3825875" y="32505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0" name="Oval 8"/>
            <p:cNvSpPr>
              <a:spLocks noChangeArrowheads="1"/>
            </p:cNvSpPr>
            <p:nvPr/>
          </p:nvSpPr>
          <p:spPr bwMode="auto">
            <a:xfrm>
              <a:off x="3886200" y="36775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1" name="Oval 9"/>
            <p:cNvSpPr>
              <a:spLocks noChangeArrowheads="1"/>
            </p:cNvSpPr>
            <p:nvPr/>
          </p:nvSpPr>
          <p:spPr bwMode="auto">
            <a:xfrm>
              <a:off x="1741488" y="276474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2" name="Oval 10"/>
            <p:cNvSpPr>
              <a:spLocks noChangeArrowheads="1"/>
            </p:cNvSpPr>
            <p:nvPr/>
          </p:nvSpPr>
          <p:spPr bwMode="auto">
            <a:xfrm>
              <a:off x="2465388" y="2928257"/>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3" name="Oval 11"/>
            <p:cNvSpPr>
              <a:spLocks noChangeArrowheads="1"/>
            </p:cNvSpPr>
            <p:nvPr/>
          </p:nvSpPr>
          <p:spPr bwMode="auto">
            <a:xfrm>
              <a:off x="4033838" y="34013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4" name="Oval 12"/>
            <p:cNvSpPr>
              <a:spLocks noChangeArrowheads="1"/>
            </p:cNvSpPr>
            <p:nvPr/>
          </p:nvSpPr>
          <p:spPr bwMode="auto">
            <a:xfrm>
              <a:off x="3695700" y="35457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5" name="Oval 13"/>
            <p:cNvSpPr>
              <a:spLocks noChangeArrowheads="1"/>
            </p:cNvSpPr>
            <p:nvPr/>
          </p:nvSpPr>
          <p:spPr bwMode="auto">
            <a:xfrm>
              <a:off x="2649538" y="26647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6" name="Oval 14"/>
            <p:cNvSpPr>
              <a:spLocks noChangeArrowheads="1"/>
            </p:cNvSpPr>
            <p:nvPr/>
          </p:nvSpPr>
          <p:spPr bwMode="auto">
            <a:xfrm>
              <a:off x="2801938" y="28171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7" name="Oval 15"/>
            <p:cNvSpPr>
              <a:spLocks noChangeArrowheads="1"/>
            </p:cNvSpPr>
            <p:nvPr/>
          </p:nvSpPr>
          <p:spPr bwMode="auto">
            <a:xfrm>
              <a:off x="2954338" y="29695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8" name="Oval 16"/>
            <p:cNvSpPr>
              <a:spLocks noChangeArrowheads="1"/>
            </p:cNvSpPr>
            <p:nvPr/>
          </p:nvSpPr>
          <p:spPr bwMode="auto">
            <a:xfrm>
              <a:off x="3917950" y="35457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29" name="Oval 17"/>
            <p:cNvSpPr>
              <a:spLocks noChangeArrowheads="1"/>
            </p:cNvSpPr>
            <p:nvPr/>
          </p:nvSpPr>
          <p:spPr bwMode="auto">
            <a:xfrm>
              <a:off x="3055938" y="29076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0" name="Oval 18"/>
            <p:cNvSpPr>
              <a:spLocks noChangeArrowheads="1"/>
            </p:cNvSpPr>
            <p:nvPr/>
          </p:nvSpPr>
          <p:spPr bwMode="auto">
            <a:xfrm>
              <a:off x="3208338" y="30600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1" name="Oval 19"/>
            <p:cNvSpPr>
              <a:spLocks noChangeArrowheads="1"/>
            </p:cNvSpPr>
            <p:nvPr/>
          </p:nvSpPr>
          <p:spPr bwMode="auto">
            <a:xfrm>
              <a:off x="3360738" y="32124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2" name="Oval 20"/>
            <p:cNvSpPr>
              <a:spLocks noChangeArrowheads="1"/>
            </p:cNvSpPr>
            <p:nvPr/>
          </p:nvSpPr>
          <p:spPr bwMode="auto">
            <a:xfrm>
              <a:off x="3513138" y="33648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3" name="Oval 21"/>
            <p:cNvSpPr>
              <a:spLocks noChangeArrowheads="1"/>
            </p:cNvSpPr>
            <p:nvPr/>
          </p:nvSpPr>
          <p:spPr bwMode="auto">
            <a:xfrm>
              <a:off x="3278188" y="25456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4" name="Oval 22"/>
            <p:cNvSpPr>
              <a:spLocks noChangeArrowheads="1"/>
            </p:cNvSpPr>
            <p:nvPr/>
          </p:nvSpPr>
          <p:spPr bwMode="auto">
            <a:xfrm>
              <a:off x="3430588" y="26980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5" name="Oval 23"/>
            <p:cNvSpPr>
              <a:spLocks noChangeArrowheads="1"/>
            </p:cNvSpPr>
            <p:nvPr/>
          </p:nvSpPr>
          <p:spPr bwMode="auto">
            <a:xfrm>
              <a:off x="3800475" y="34441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6" name="Oval 24"/>
            <p:cNvSpPr>
              <a:spLocks noChangeArrowheads="1"/>
            </p:cNvSpPr>
            <p:nvPr/>
          </p:nvSpPr>
          <p:spPr bwMode="auto">
            <a:xfrm>
              <a:off x="3735388" y="30028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7" name="Oval 25"/>
            <p:cNvSpPr>
              <a:spLocks noChangeArrowheads="1"/>
            </p:cNvSpPr>
            <p:nvPr/>
          </p:nvSpPr>
          <p:spPr bwMode="auto">
            <a:xfrm>
              <a:off x="2735263" y="22519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8" name="Oval 26"/>
            <p:cNvSpPr>
              <a:spLocks noChangeArrowheads="1"/>
            </p:cNvSpPr>
            <p:nvPr/>
          </p:nvSpPr>
          <p:spPr bwMode="auto">
            <a:xfrm>
              <a:off x="2887663" y="24043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39" name="Oval 27"/>
            <p:cNvSpPr>
              <a:spLocks noChangeArrowheads="1"/>
            </p:cNvSpPr>
            <p:nvPr/>
          </p:nvSpPr>
          <p:spPr bwMode="auto">
            <a:xfrm>
              <a:off x="3040063" y="25567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0" name="Oval 28"/>
            <p:cNvSpPr>
              <a:spLocks noChangeArrowheads="1"/>
            </p:cNvSpPr>
            <p:nvPr/>
          </p:nvSpPr>
          <p:spPr bwMode="auto">
            <a:xfrm>
              <a:off x="3192463" y="27091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1" name="Oval 29"/>
            <p:cNvSpPr>
              <a:spLocks noChangeArrowheads="1"/>
            </p:cNvSpPr>
            <p:nvPr/>
          </p:nvSpPr>
          <p:spPr bwMode="auto">
            <a:xfrm>
              <a:off x="2295525" y="20725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2" name="Oval 30"/>
            <p:cNvSpPr>
              <a:spLocks noChangeArrowheads="1"/>
            </p:cNvSpPr>
            <p:nvPr/>
          </p:nvSpPr>
          <p:spPr bwMode="auto">
            <a:xfrm>
              <a:off x="3408363" y="289968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3" name="Oval 31"/>
            <p:cNvSpPr>
              <a:spLocks noChangeArrowheads="1"/>
            </p:cNvSpPr>
            <p:nvPr/>
          </p:nvSpPr>
          <p:spPr bwMode="auto">
            <a:xfrm>
              <a:off x="2417763" y="23996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4" name="Oval 32"/>
            <p:cNvSpPr>
              <a:spLocks noChangeArrowheads="1"/>
            </p:cNvSpPr>
            <p:nvPr/>
          </p:nvSpPr>
          <p:spPr bwMode="auto">
            <a:xfrm>
              <a:off x="2649538" y="24154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5" name="Oval 33"/>
            <p:cNvSpPr>
              <a:spLocks noChangeArrowheads="1"/>
            </p:cNvSpPr>
            <p:nvPr/>
          </p:nvSpPr>
          <p:spPr bwMode="auto">
            <a:xfrm>
              <a:off x="2122488" y="23932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6" name="Oval 34"/>
            <p:cNvSpPr>
              <a:spLocks noChangeArrowheads="1"/>
            </p:cNvSpPr>
            <p:nvPr/>
          </p:nvSpPr>
          <p:spPr bwMode="auto">
            <a:xfrm>
              <a:off x="2274888" y="25456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7" name="Oval 35"/>
            <p:cNvSpPr>
              <a:spLocks noChangeArrowheads="1"/>
            </p:cNvSpPr>
            <p:nvPr/>
          </p:nvSpPr>
          <p:spPr bwMode="auto">
            <a:xfrm>
              <a:off x="2427288" y="26980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8" name="Oval 36"/>
            <p:cNvSpPr>
              <a:spLocks noChangeArrowheads="1"/>
            </p:cNvSpPr>
            <p:nvPr/>
          </p:nvSpPr>
          <p:spPr bwMode="auto">
            <a:xfrm>
              <a:off x="2740025" y="302192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49" name="Oval 37"/>
            <p:cNvSpPr>
              <a:spLocks noChangeArrowheads="1"/>
            </p:cNvSpPr>
            <p:nvPr/>
          </p:nvSpPr>
          <p:spPr bwMode="auto">
            <a:xfrm>
              <a:off x="1803400" y="25075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0" name="Oval 38"/>
            <p:cNvSpPr>
              <a:spLocks noChangeArrowheads="1"/>
            </p:cNvSpPr>
            <p:nvPr/>
          </p:nvSpPr>
          <p:spPr bwMode="auto">
            <a:xfrm>
              <a:off x="1955800" y="26599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1" name="Oval 39"/>
            <p:cNvSpPr>
              <a:spLocks noChangeArrowheads="1"/>
            </p:cNvSpPr>
            <p:nvPr/>
          </p:nvSpPr>
          <p:spPr bwMode="auto">
            <a:xfrm>
              <a:off x="2108200" y="281237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2" name="Oval 40"/>
            <p:cNvSpPr>
              <a:spLocks noChangeArrowheads="1"/>
            </p:cNvSpPr>
            <p:nvPr/>
          </p:nvSpPr>
          <p:spPr bwMode="auto">
            <a:xfrm>
              <a:off x="1600200" y="2588532"/>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3" name="Oval 41"/>
            <p:cNvSpPr>
              <a:spLocks noChangeArrowheads="1"/>
            </p:cNvSpPr>
            <p:nvPr/>
          </p:nvSpPr>
          <p:spPr bwMode="auto">
            <a:xfrm>
              <a:off x="1803400" y="23011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4" name="Oval 42"/>
            <p:cNvSpPr>
              <a:spLocks noChangeArrowheads="1"/>
            </p:cNvSpPr>
            <p:nvPr/>
          </p:nvSpPr>
          <p:spPr bwMode="auto">
            <a:xfrm>
              <a:off x="1955800" y="24535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5" name="Oval 43"/>
            <p:cNvSpPr>
              <a:spLocks noChangeArrowheads="1"/>
            </p:cNvSpPr>
            <p:nvPr/>
          </p:nvSpPr>
          <p:spPr bwMode="auto">
            <a:xfrm>
              <a:off x="2108200" y="26059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56" name="Oval 44"/>
            <p:cNvSpPr>
              <a:spLocks noChangeArrowheads="1"/>
            </p:cNvSpPr>
            <p:nvPr/>
          </p:nvSpPr>
          <p:spPr bwMode="auto">
            <a:xfrm>
              <a:off x="2260600" y="2758395"/>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71" name="Freeform 59"/>
            <p:cNvSpPr>
              <a:spLocks/>
            </p:cNvSpPr>
            <p:nvPr/>
          </p:nvSpPr>
          <p:spPr bwMode="auto">
            <a:xfrm>
              <a:off x="1620838" y="2845707"/>
              <a:ext cx="2274887" cy="947738"/>
            </a:xfrm>
            <a:custGeom>
              <a:avLst/>
              <a:gdLst>
                <a:gd name="T0" fmla="*/ 0 w 1433"/>
                <a:gd name="T1" fmla="*/ 0 h 597"/>
                <a:gd name="T2" fmla="*/ 286 w 1433"/>
                <a:gd name="T3" fmla="*/ 43 h 597"/>
                <a:gd name="T4" fmla="*/ 519 w 1433"/>
                <a:gd name="T5" fmla="*/ 108 h 597"/>
                <a:gd name="T6" fmla="*/ 857 w 1433"/>
                <a:gd name="T7" fmla="*/ 209 h 597"/>
                <a:gd name="T8" fmla="*/ 1030 w 1433"/>
                <a:gd name="T9" fmla="*/ 281 h 597"/>
                <a:gd name="T10" fmla="*/ 1102 w 1433"/>
                <a:gd name="T11" fmla="*/ 331 h 597"/>
                <a:gd name="T12" fmla="*/ 1433 w 1433"/>
                <a:gd name="T13" fmla="*/ 597 h 597"/>
              </a:gdLst>
              <a:ahLst/>
              <a:cxnLst>
                <a:cxn ang="0">
                  <a:pos x="T0" y="T1"/>
                </a:cxn>
                <a:cxn ang="0">
                  <a:pos x="T2" y="T3"/>
                </a:cxn>
                <a:cxn ang="0">
                  <a:pos x="T4" y="T5"/>
                </a:cxn>
                <a:cxn ang="0">
                  <a:pos x="T6" y="T7"/>
                </a:cxn>
                <a:cxn ang="0">
                  <a:pos x="T8" y="T9"/>
                </a:cxn>
                <a:cxn ang="0">
                  <a:pos x="T10" y="T11"/>
                </a:cxn>
                <a:cxn ang="0">
                  <a:pos x="T12" y="T13"/>
                </a:cxn>
              </a:cxnLst>
              <a:rect l="0" t="0" r="r" b="b"/>
              <a:pathLst>
                <a:path w="1433" h="597">
                  <a:moveTo>
                    <a:pt x="0" y="0"/>
                  </a:moveTo>
                  <a:lnTo>
                    <a:pt x="286" y="43"/>
                  </a:lnTo>
                  <a:lnTo>
                    <a:pt x="519" y="108"/>
                  </a:lnTo>
                  <a:lnTo>
                    <a:pt x="857" y="209"/>
                  </a:lnTo>
                  <a:lnTo>
                    <a:pt x="1030" y="281"/>
                  </a:lnTo>
                  <a:lnTo>
                    <a:pt x="1102" y="331"/>
                  </a:lnTo>
                  <a:lnTo>
                    <a:pt x="1433" y="597"/>
                  </a:lnTo>
                </a:path>
              </a:pathLst>
            </a:custGeom>
            <a:noFill/>
            <a:ln w="28575"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2" name="Freeform 60"/>
            <p:cNvSpPr>
              <a:spLocks/>
            </p:cNvSpPr>
            <p:nvPr/>
          </p:nvSpPr>
          <p:spPr bwMode="auto">
            <a:xfrm>
              <a:off x="1758950" y="1999570"/>
              <a:ext cx="2411413" cy="1406525"/>
            </a:xfrm>
            <a:custGeom>
              <a:avLst/>
              <a:gdLst>
                <a:gd name="T0" fmla="*/ 0 w 1519"/>
                <a:gd name="T1" fmla="*/ 0 h 886"/>
                <a:gd name="T2" fmla="*/ 437 w 1519"/>
                <a:gd name="T3" fmla="*/ 43 h 886"/>
                <a:gd name="T4" fmla="*/ 677 w 1519"/>
                <a:gd name="T5" fmla="*/ 130 h 886"/>
                <a:gd name="T6" fmla="*/ 929 w 1519"/>
                <a:gd name="T7" fmla="*/ 266 h 886"/>
                <a:gd name="T8" fmla="*/ 1130 w 1519"/>
                <a:gd name="T9" fmla="*/ 389 h 886"/>
                <a:gd name="T10" fmla="*/ 1310 w 1519"/>
                <a:gd name="T11" fmla="*/ 598 h 886"/>
                <a:gd name="T12" fmla="*/ 1519 w 1519"/>
                <a:gd name="T13" fmla="*/ 886 h 886"/>
              </a:gdLst>
              <a:ahLst/>
              <a:cxnLst>
                <a:cxn ang="0">
                  <a:pos x="T0" y="T1"/>
                </a:cxn>
                <a:cxn ang="0">
                  <a:pos x="T2" y="T3"/>
                </a:cxn>
                <a:cxn ang="0">
                  <a:pos x="T4" y="T5"/>
                </a:cxn>
                <a:cxn ang="0">
                  <a:pos x="T6" y="T7"/>
                </a:cxn>
                <a:cxn ang="0">
                  <a:pos x="T8" y="T9"/>
                </a:cxn>
                <a:cxn ang="0">
                  <a:pos x="T10" y="T11"/>
                </a:cxn>
                <a:cxn ang="0">
                  <a:pos x="T12" y="T13"/>
                </a:cxn>
              </a:cxnLst>
              <a:rect l="0" t="0" r="r" b="b"/>
              <a:pathLst>
                <a:path w="1519" h="886">
                  <a:moveTo>
                    <a:pt x="0" y="0"/>
                  </a:moveTo>
                  <a:lnTo>
                    <a:pt x="437" y="43"/>
                  </a:lnTo>
                  <a:lnTo>
                    <a:pt x="677" y="130"/>
                  </a:lnTo>
                  <a:lnTo>
                    <a:pt x="929" y="266"/>
                  </a:lnTo>
                  <a:lnTo>
                    <a:pt x="1130" y="389"/>
                  </a:lnTo>
                  <a:lnTo>
                    <a:pt x="1310" y="598"/>
                  </a:lnTo>
                  <a:lnTo>
                    <a:pt x="1519" y="886"/>
                  </a:lnTo>
                </a:path>
              </a:pathLst>
            </a:custGeom>
            <a:noFill/>
            <a:ln w="28575" cmpd="sng">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4" name="Text Box 62"/>
            <p:cNvSpPr txBox="1">
              <a:spLocks noChangeArrowheads="1"/>
            </p:cNvSpPr>
            <p:nvPr/>
          </p:nvSpPr>
          <p:spPr bwMode="auto">
            <a:xfrm>
              <a:off x="762000" y="3980770"/>
              <a:ext cx="289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sz="1800" dirty="0">
                  <a:latin typeface="Arial" charset="0"/>
                </a:rPr>
                <a:t>Collected ‘Nominal’ Data</a:t>
              </a:r>
            </a:p>
          </p:txBody>
        </p:sp>
        <p:sp>
          <p:nvSpPr>
            <p:cNvPr id="269375" name="Line 63"/>
            <p:cNvSpPr>
              <a:spLocks noChangeShapeType="1"/>
            </p:cNvSpPr>
            <p:nvPr/>
          </p:nvSpPr>
          <p:spPr bwMode="auto">
            <a:xfrm flipV="1">
              <a:off x="2057400" y="2761570"/>
              <a:ext cx="533400" cy="1219200"/>
            </a:xfrm>
            <a:prstGeom prst="line">
              <a:avLst/>
            </a:prstGeom>
            <a:noFill/>
            <a:ln w="2857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6" name="Text Box 64"/>
            <p:cNvSpPr txBox="1">
              <a:spLocks noChangeArrowheads="1"/>
            </p:cNvSpPr>
            <p:nvPr/>
          </p:nvSpPr>
          <p:spPr bwMode="auto">
            <a:xfrm>
              <a:off x="4033838" y="1275617"/>
              <a:ext cx="517994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en-US" sz="1800" b="1" smtClean="0">
                  <a:effectLst>
                    <a:outerShdw blurRad="38100" dist="38100" dir="2700000" algn="tl">
                      <a:srgbClr val="C0C0C0"/>
                    </a:outerShdw>
                  </a:effectLst>
                  <a:latin typeface="Arial" charset="0"/>
                </a:rPr>
                <a:t>Idea: Assume </a:t>
              </a:r>
              <a:r>
                <a:rPr lang="en-US" altLang="en-US" sz="1800" b="1" dirty="0" smtClean="0">
                  <a:effectLst>
                    <a:outerShdw blurRad="38100" dist="38100" dir="2700000" algn="tl">
                      <a:srgbClr val="C0C0C0"/>
                    </a:outerShdw>
                  </a:effectLst>
                  <a:latin typeface="Arial" charset="0"/>
                </a:rPr>
                <a:t>that a boundary exists</a:t>
              </a:r>
              <a:r>
                <a:rPr lang="en-US" altLang="en-US" b="1" dirty="0">
                  <a:latin typeface="Arial" charset="0"/>
                </a:rPr>
                <a:t> </a:t>
              </a:r>
              <a:r>
                <a:rPr lang="en-US" altLang="en-US" b="1" dirty="0" smtClean="0">
                  <a:latin typeface="Arial" charset="0"/>
                </a:rPr>
                <a:t>and that</a:t>
              </a:r>
              <a:r>
                <a:rPr lang="en-US" altLang="en-US" sz="1800" dirty="0">
                  <a:latin typeface="Arial" charset="0"/>
                </a:rPr>
                <a:t/>
              </a:r>
              <a:br>
                <a:rPr lang="en-US" altLang="en-US" sz="1800" dirty="0">
                  <a:latin typeface="Arial" charset="0"/>
                </a:rPr>
              </a:br>
              <a:r>
                <a:rPr lang="en-US" altLang="en-US" sz="1800" dirty="0">
                  <a:latin typeface="Arial" charset="0"/>
                </a:rPr>
                <a:t>   - Nominal data is inside the boundary</a:t>
              </a:r>
              <a:br>
                <a:rPr lang="en-US" altLang="en-US" sz="1800" dirty="0">
                  <a:latin typeface="Arial" charset="0"/>
                </a:rPr>
              </a:br>
              <a:r>
                <a:rPr lang="en-US" altLang="en-US" sz="1800" dirty="0">
                  <a:latin typeface="Arial" charset="0"/>
                </a:rPr>
                <a:t>   - </a:t>
              </a:r>
              <a:r>
                <a:rPr lang="en-US" altLang="en-US" sz="1800" dirty="0" smtClean="0">
                  <a:latin typeface="Arial" charset="0"/>
                </a:rPr>
                <a:t>Anomalous data </a:t>
              </a:r>
              <a:r>
                <a:rPr lang="en-US" altLang="en-US" sz="1800" dirty="0">
                  <a:latin typeface="Arial" charset="0"/>
                </a:rPr>
                <a:t>is </a:t>
              </a:r>
              <a:r>
                <a:rPr lang="en-US" altLang="en-US" sz="1800" dirty="0" smtClean="0">
                  <a:latin typeface="Arial" charset="0"/>
                </a:rPr>
                <a:t>outside the boundary</a:t>
              </a:r>
              <a:endParaRPr lang="en-US" altLang="en-US" sz="1800" dirty="0">
                <a:latin typeface="Arial" charset="0"/>
              </a:endParaRPr>
            </a:p>
          </p:txBody>
        </p:sp>
        <p:sp>
          <p:nvSpPr>
            <p:cNvPr id="269377" name="Line 65"/>
            <p:cNvSpPr>
              <a:spLocks noChangeShapeType="1"/>
            </p:cNvSpPr>
            <p:nvPr/>
          </p:nvSpPr>
          <p:spPr bwMode="auto">
            <a:xfrm flipH="1">
              <a:off x="3360738" y="1771829"/>
              <a:ext cx="7620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sp>
          <p:nvSpPr>
            <p:cNvPr id="269379" name="Oval 67"/>
            <p:cNvSpPr>
              <a:spLocks noChangeArrowheads="1"/>
            </p:cNvSpPr>
            <p:nvPr/>
          </p:nvSpPr>
          <p:spPr bwMode="auto">
            <a:xfrm>
              <a:off x="2743200" y="1694770"/>
              <a:ext cx="76200" cy="762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269380" name="Text Box 68"/>
            <p:cNvSpPr txBox="1">
              <a:spLocks noChangeArrowheads="1"/>
            </p:cNvSpPr>
            <p:nvPr/>
          </p:nvSpPr>
          <p:spPr bwMode="auto">
            <a:xfrm>
              <a:off x="1524000" y="718457"/>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sz="1800" dirty="0">
                  <a:latin typeface="Arial" charset="0"/>
                </a:rPr>
                <a:t>An anomaly</a:t>
              </a:r>
            </a:p>
          </p:txBody>
        </p:sp>
        <p:sp>
          <p:nvSpPr>
            <p:cNvPr id="269381" name="Line 69"/>
            <p:cNvSpPr>
              <a:spLocks noChangeShapeType="1"/>
            </p:cNvSpPr>
            <p:nvPr/>
          </p:nvSpPr>
          <p:spPr bwMode="auto">
            <a:xfrm>
              <a:off x="2317763" y="1086758"/>
              <a:ext cx="381000" cy="533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p>
          </p:txBody>
        </p:sp>
      </p:grpSp>
      <p:sp>
        <p:nvSpPr>
          <p:cNvPr id="269378" name="Text Box 66"/>
          <p:cNvSpPr txBox="1">
            <a:spLocks noChangeArrowheads="1"/>
          </p:cNvSpPr>
          <p:nvPr/>
        </p:nvSpPr>
        <p:spPr bwMode="auto">
          <a:xfrm>
            <a:off x="4233069" y="4103740"/>
            <a:ext cx="4343400" cy="646331"/>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spcBef>
                <a:spcPct val="50000"/>
              </a:spcBef>
            </a:pPr>
            <a:r>
              <a:rPr lang="en-US" altLang="en-US" dirty="0">
                <a:solidFill>
                  <a:srgbClr val="FF0000"/>
                </a:solidFill>
                <a:latin typeface="Arial" charset="0"/>
              </a:rPr>
              <a:t>Problem</a:t>
            </a:r>
            <a:r>
              <a:rPr lang="en-US" altLang="en-US" dirty="0">
                <a:latin typeface="Arial" charset="0"/>
              </a:rPr>
              <a:t>: How to </a:t>
            </a:r>
            <a:r>
              <a:rPr lang="en-US" altLang="en-US" dirty="0" smtClean="0">
                <a:latin typeface="Arial" charset="0"/>
              </a:rPr>
              <a:t>estimate/approximate </a:t>
            </a:r>
            <a:r>
              <a:rPr lang="en-US" altLang="en-US" dirty="0">
                <a:latin typeface="Arial" charset="0"/>
              </a:rPr>
              <a:t>the boundary?</a:t>
            </a:r>
          </a:p>
        </p:txBody>
      </p:sp>
      <p:sp>
        <p:nvSpPr>
          <p:cNvPr id="269382" name="Text Box 70"/>
          <p:cNvSpPr txBox="1">
            <a:spLocks noChangeArrowheads="1"/>
          </p:cNvSpPr>
          <p:nvPr/>
        </p:nvSpPr>
        <p:spPr bwMode="auto">
          <a:xfrm>
            <a:off x="4233069" y="4880027"/>
            <a:ext cx="4343400" cy="646331"/>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spcBef>
                <a:spcPct val="50000"/>
              </a:spcBef>
            </a:pPr>
            <a:r>
              <a:rPr lang="en-US" altLang="en-US" dirty="0">
                <a:solidFill>
                  <a:srgbClr val="FF0000"/>
                </a:solidFill>
                <a:latin typeface="Arial" charset="0"/>
              </a:rPr>
              <a:t>Problem</a:t>
            </a:r>
            <a:r>
              <a:rPr lang="en-US" altLang="en-US" dirty="0">
                <a:latin typeface="Arial" charset="0"/>
              </a:rPr>
              <a:t>: What measurement(s) caused the anomaly?</a:t>
            </a:r>
          </a:p>
        </p:txBody>
      </p:sp>
      <p:sp>
        <p:nvSpPr>
          <p:cNvPr id="269383" name="Text Box 71"/>
          <p:cNvSpPr txBox="1">
            <a:spLocks noChangeArrowheads="1"/>
          </p:cNvSpPr>
          <p:nvPr/>
        </p:nvSpPr>
        <p:spPr bwMode="auto">
          <a:xfrm>
            <a:off x="4233069" y="5656314"/>
            <a:ext cx="4343400" cy="646331"/>
          </a:xfrm>
          <a:prstGeom prst="rect">
            <a:avLst/>
          </a:prstGeom>
          <a:solidFill>
            <a:schemeClr val="bg1"/>
          </a:solidFill>
          <a:ln w="9525">
            <a:solidFill>
              <a:schemeClr val="tx1"/>
            </a:solidFill>
            <a:miter lim="800000"/>
            <a:headEnd/>
            <a:tailEnd/>
          </a:ln>
          <a:effectLst>
            <a:outerShdw blurRad="63500" dist="38099" dir="2700000" algn="ctr" rotWithShape="0">
              <a:schemeClr val="bg2">
                <a:alpha val="74998"/>
              </a:schemeClr>
            </a:outerShdw>
          </a:effectLst>
        </p:spPr>
        <p:txBody>
          <a:bodyPr>
            <a:spAutoFit/>
          </a:bodyPr>
          <a:lstStyle/>
          <a:p>
            <a:pPr>
              <a:spcBef>
                <a:spcPct val="50000"/>
              </a:spcBef>
            </a:pPr>
            <a:r>
              <a:rPr lang="en-US" altLang="en-US" dirty="0">
                <a:solidFill>
                  <a:srgbClr val="FF0000"/>
                </a:solidFill>
                <a:latin typeface="Arial" charset="0"/>
              </a:rPr>
              <a:t>Problem</a:t>
            </a:r>
            <a:r>
              <a:rPr lang="en-US" altLang="en-US" dirty="0">
                <a:latin typeface="Arial" charset="0"/>
              </a:rPr>
              <a:t>: How far off-nominal is the </a:t>
            </a:r>
            <a:r>
              <a:rPr lang="en-US" altLang="en-US" dirty="0" smtClean="0">
                <a:latin typeface="Arial" charset="0"/>
              </a:rPr>
              <a:t>anomaly/feature</a:t>
            </a:r>
            <a:r>
              <a:rPr lang="en-US" altLang="en-US" dirty="0">
                <a:latin typeface="Arial" charset="0"/>
              </a:rPr>
              <a:t>?</a:t>
            </a:r>
          </a:p>
        </p:txBody>
      </p:sp>
    </p:spTree>
    <p:extLst>
      <p:ext uri="{BB962C8B-B14F-4D97-AF65-F5344CB8AC3E}">
        <p14:creationId xmlns:p14="http://schemas.microsoft.com/office/powerpoint/2010/main" val="499120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93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9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78" grpId="0" animBg="1"/>
      <p:bldP spid="269382" grpId="0" animBg="1"/>
      <p:bldP spid="26938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080"/>
            <a:ext cx="8229600" cy="1143000"/>
          </a:xfrm>
        </p:spPr>
        <p:txBody>
          <a:bodyPr/>
          <a:lstStyle/>
          <a:p>
            <a:r>
              <a:rPr lang="en-US" dirty="0" smtClean="0"/>
              <a:t>Agenda</a:t>
            </a:r>
            <a:endParaRPr lang="en-US" dirty="0"/>
          </a:p>
        </p:txBody>
      </p:sp>
      <p:sp>
        <p:nvSpPr>
          <p:cNvPr id="3" name="Content Placeholder 2"/>
          <p:cNvSpPr>
            <a:spLocks noGrp="1"/>
          </p:cNvSpPr>
          <p:nvPr>
            <p:ph idx="1"/>
          </p:nvPr>
        </p:nvSpPr>
        <p:spPr>
          <a:xfrm>
            <a:off x="457200" y="1431059"/>
            <a:ext cx="8229600" cy="5006449"/>
          </a:xfrm>
        </p:spPr>
        <p:txBody>
          <a:bodyPr>
            <a:normAutofit lnSpcReduction="10000"/>
          </a:bodyPr>
          <a:lstStyle/>
          <a:p>
            <a:r>
              <a:rPr lang="en-US" strike="sngStrike" dirty="0" smtClean="0"/>
              <a:t>What is all the (ML) excitement about?</a:t>
            </a:r>
          </a:p>
          <a:p>
            <a:endParaRPr lang="en-US" dirty="0"/>
          </a:p>
          <a:p>
            <a:r>
              <a:rPr lang="en-US" strike="sngStrike" dirty="0" smtClean="0"/>
              <a:t>Review: What is ML (and why do we care)?</a:t>
            </a:r>
          </a:p>
          <a:p>
            <a:endParaRPr lang="en-US" dirty="0" smtClean="0"/>
          </a:p>
          <a:p>
            <a:r>
              <a:rPr lang="en-US" strike="sngStrike" dirty="0" smtClean="0"/>
              <a:t>ML Tools for DevOPs</a:t>
            </a:r>
          </a:p>
          <a:p>
            <a:endParaRPr lang="en-US" dirty="0"/>
          </a:p>
          <a:p>
            <a:r>
              <a:rPr lang="en-US" dirty="0" smtClean="0"/>
              <a:t>What the Future Holds</a:t>
            </a:r>
          </a:p>
          <a:p>
            <a:endParaRPr lang="en-US" dirty="0"/>
          </a:p>
          <a:p>
            <a:r>
              <a:rPr lang="en-US" dirty="0" smtClean="0"/>
              <a:t>Q&amp;A</a:t>
            </a:r>
          </a:p>
          <a:p>
            <a:endParaRPr lang="en-US" dirty="0"/>
          </a:p>
          <a:p>
            <a:endParaRPr lang="en-US" dirty="0"/>
          </a:p>
        </p:txBody>
      </p:sp>
    </p:spTree>
    <p:extLst>
      <p:ext uri="{BB962C8B-B14F-4D97-AF65-F5344CB8AC3E}">
        <p14:creationId xmlns:p14="http://schemas.microsoft.com/office/powerpoint/2010/main" val="40672854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0558"/>
            <a:ext cx="5723323" cy="1143000"/>
          </a:xfrm>
        </p:spPr>
        <p:txBody>
          <a:bodyPr/>
          <a:lstStyle/>
          <a:p>
            <a:r>
              <a:rPr lang="en-US" u="sng" dirty="0" smtClean="0"/>
              <a:t>What The Future Holds</a:t>
            </a:r>
            <a:endParaRPr lang="en-US" u="sng" dirty="0"/>
          </a:p>
        </p:txBody>
      </p:sp>
      <p:sp>
        <p:nvSpPr>
          <p:cNvPr id="3" name="Content Placeholder 2"/>
          <p:cNvSpPr>
            <a:spLocks noGrp="1"/>
          </p:cNvSpPr>
          <p:nvPr>
            <p:ph idx="1"/>
          </p:nvPr>
        </p:nvSpPr>
        <p:spPr>
          <a:xfrm>
            <a:off x="273042" y="1605874"/>
            <a:ext cx="8229600" cy="4783665"/>
          </a:xfrm>
        </p:spPr>
        <p:txBody>
          <a:bodyPr>
            <a:normAutofit fontScale="25000" lnSpcReduction="20000"/>
          </a:bodyPr>
          <a:lstStyle/>
          <a:p>
            <a:r>
              <a:rPr lang="en-US" sz="7200" dirty="0" smtClean="0"/>
              <a:t>These technologies, which have been so successful in perceptual tasks, are coming to networking…now</a:t>
            </a:r>
          </a:p>
          <a:p>
            <a:pPr lvl="1"/>
            <a:r>
              <a:rPr lang="en-US" sz="6400" dirty="0" smtClean="0"/>
              <a:t>Extremely powerful deep neural nets (DNNs)</a:t>
            </a:r>
          </a:p>
          <a:p>
            <a:pPr lvl="2"/>
            <a:r>
              <a:rPr lang="en-US" sz="5600" dirty="0" smtClean="0"/>
              <a:t>Remember</a:t>
            </a:r>
            <a:r>
              <a:rPr lang="en-US" sz="5600" dirty="0"/>
              <a:t>, </a:t>
            </a:r>
            <a:r>
              <a:rPr lang="en-US" sz="5600" dirty="0" smtClean="0"/>
              <a:t>conventional </a:t>
            </a:r>
            <a:r>
              <a:rPr lang="en-US" sz="5600" dirty="0"/>
              <a:t>statistical models learn simple patterns or </a:t>
            </a:r>
            <a:r>
              <a:rPr lang="en-US" sz="5600" dirty="0" smtClean="0"/>
              <a:t>clusters </a:t>
            </a:r>
          </a:p>
          <a:p>
            <a:pPr lvl="2"/>
            <a:r>
              <a:rPr lang="en-US" sz="5600" dirty="0" smtClean="0"/>
              <a:t>OTOH,  large DNNs learn a computation (function)</a:t>
            </a:r>
          </a:p>
          <a:p>
            <a:pPr lvl="1"/>
            <a:r>
              <a:rPr lang="en-US" sz="6400" dirty="0" smtClean="0"/>
              <a:t>More emphasis on control</a:t>
            </a:r>
          </a:p>
          <a:p>
            <a:pPr lvl="2"/>
            <a:r>
              <a:rPr lang="en-US" sz="5600" dirty="0"/>
              <a:t>e</a:t>
            </a:r>
            <a:r>
              <a:rPr lang="en-US" sz="5600" dirty="0" smtClean="0"/>
              <a:t>.g., RNN/Memory Nets, Reinforcement learning</a:t>
            </a:r>
          </a:p>
          <a:p>
            <a:pPr lvl="2"/>
            <a:r>
              <a:rPr lang="en-US" sz="5600" dirty="0" smtClean="0"/>
              <a:t>Can analyze sophisticated time-series/long range dependencies</a:t>
            </a:r>
          </a:p>
          <a:p>
            <a:endParaRPr lang="en-US" sz="6400" dirty="0" smtClean="0"/>
          </a:p>
          <a:p>
            <a:r>
              <a:rPr lang="en-US" sz="7200" dirty="0" smtClean="0"/>
              <a:t>ML will be doing unexpected network (CSNSE) tasks</a:t>
            </a:r>
          </a:p>
          <a:p>
            <a:pPr lvl="1"/>
            <a:r>
              <a:rPr lang="en-US" sz="6400" dirty="0" smtClean="0"/>
              <a:t>Who thought we’d be this close to  self-driving cars?</a:t>
            </a:r>
          </a:p>
          <a:p>
            <a:pPr lvl="1"/>
            <a:r>
              <a:rPr lang="en-US" sz="6400" dirty="0" smtClean="0"/>
              <a:t>DNNs already </a:t>
            </a:r>
            <a:r>
              <a:rPr lang="en-US" sz="6400" i="1" dirty="0" smtClean="0"/>
              <a:t>write code</a:t>
            </a:r>
            <a:r>
              <a:rPr lang="en-US" sz="6400" dirty="0" smtClean="0"/>
              <a:t> </a:t>
            </a:r>
          </a:p>
          <a:p>
            <a:pPr lvl="2"/>
            <a:r>
              <a:rPr lang="en-US" sz="6000" dirty="0"/>
              <a:t>T</a:t>
            </a:r>
            <a:r>
              <a:rPr lang="en-US" sz="6000" dirty="0" smtClean="0"/>
              <a:t>he weight matrix </a:t>
            </a:r>
            <a:r>
              <a:rPr lang="en-US" sz="6000" b="1" dirty="0" smtClean="0"/>
              <a:t>W </a:t>
            </a:r>
            <a:r>
              <a:rPr lang="en-US" sz="6000" dirty="0" smtClean="0"/>
              <a:t>(this is what is learned)</a:t>
            </a:r>
          </a:p>
          <a:p>
            <a:pPr lvl="1"/>
            <a:r>
              <a:rPr lang="en-US" sz="6400" dirty="0" smtClean="0"/>
              <a:t>DNNs solve the </a:t>
            </a:r>
            <a:r>
              <a:rPr lang="en-US" sz="6400" i="1" dirty="0" smtClean="0"/>
              <a:t>selectivity-invariance dilemma</a:t>
            </a:r>
            <a:endParaRPr lang="en-US" sz="6400" dirty="0" smtClean="0"/>
          </a:p>
          <a:p>
            <a:endParaRPr lang="en-US" sz="6400" dirty="0" smtClean="0"/>
          </a:p>
          <a:p>
            <a:r>
              <a:rPr lang="en-US" sz="7200" dirty="0"/>
              <a:t>W</a:t>
            </a:r>
            <a:r>
              <a:rPr lang="en-US" sz="7200" dirty="0" smtClean="0"/>
              <a:t>e will see progressively more ML in networking</a:t>
            </a:r>
          </a:p>
          <a:p>
            <a:pPr lvl="1"/>
            <a:r>
              <a:rPr lang="en-US" sz="6400" dirty="0"/>
              <a:t>P</a:t>
            </a:r>
            <a:r>
              <a:rPr lang="en-US" sz="6400" dirty="0" smtClean="0"/>
              <a:t>redictive and reactive roles in management, control and data planes</a:t>
            </a:r>
          </a:p>
          <a:p>
            <a:pPr lvl="1"/>
            <a:r>
              <a:rPr lang="en-US" sz="6400" dirty="0" smtClean="0"/>
              <a:t>This will change the nature of how we design,  build and operate networks</a:t>
            </a:r>
          </a:p>
          <a:p>
            <a:pPr lvl="1"/>
            <a:r>
              <a:rPr lang="en-US" sz="6400" dirty="0" smtClean="0"/>
              <a:t>Recently proposed: IRTF RG on ML for Networking </a:t>
            </a:r>
          </a:p>
          <a:p>
            <a:pPr lvl="2"/>
            <a:r>
              <a:rPr lang="en-US" sz="4800" dirty="0" smtClean="0">
                <a:hlinkClick r:id="rId2"/>
              </a:rPr>
              <a:t>http://trac.tools.ietf.org/group/irtf/trac/wiki/nml</a:t>
            </a:r>
            <a:endParaRPr lang="en-US" sz="4800" dirty="0" smtClean="0"/>
          </a:p>
          <a:p>
            <a:pPr lvl="2"/>
            <a:endParaRPr lang="en-US" sz="4800" dirty="0" smtClean="0"/>
          </a:p>
          <a:p>
            <a:r>
              <a:rPr lang="en-US" sz="7200" dirty="0" smtClean="0"/>
              <a:t>We are at the very beginning of a “network intelligence” revolution</a:t>
            </a:r>
          </a:p>
          <a:p>
            <a:pPr lvl="1"/>
            <a:endParaRPr lang="en-US" sz="4400" dirty="0" smtClean="0"/>
          </a:p>
          <a:p>
            <a:endParaRPr lang="en-US" sz="2000" dirty="0" smtClean="0"/>
          </a:p>
        </p:txBody>
      </p:sp>
      <p:grpSp>
        <p:nvGrpSpPr>
          <p:cNvPr id="14" name="Group 13"/>
          <p:cNvGrpSpPr/>
          <p:nvPr/>
        </p:nvGrpSpPr>
        <p:grpSpPr>
          <a:xfrm>
            <a:off x="6077875" y="2862303"/>
            <a:ext cx="2947285" cy="2332840"/>
            <a:chOff x="6343232" y="2500242"/>
            <a:chExt cx="2800768" cy="2474604"/>
          </a:xfrm>
        </p:grpSpPr>
        <p:pic>
          <p:nvPicPr>
            <p:cNvPr id="6" name="Picture 5" descr="500px-Network33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232" y="3440025"/>
              <a:ext cx="2800768" cy="1534821"/>
            </a:xfrm>
            <a:prstGeom prst="rect">
              <a:avLst/>
            </a:prstGeom>
          </p:spPr>
        </p:pic>
        <p:sp>
          <p:nvSpPr>
            <p:cNvPr id="7" name="TextBox 6"/>
            <p:cNvSpPr txBox="1"/>
            <p:nvPr/>
          </p:nvSpPr>
          <p:spPr>
            <a:xfrm>
              <a:off x="6808514" y="2500242"/>
              <a:ext cx="1178680" cy="391776"/>
            </a:xfrm>
            <a:prstGeom prst="rect">
              <a:avLst/>
            </a:prstGeom>
            <a:noFill/>
          </p:spPr>
          <p:txBody>
            <a:bodyPr wrap="none" rtlCol="0">
              <a:spAutoFit/>
            </a:bodyPr>
            <a:lstStyle/>
            <a:p>
              <a:r>
                <a:rPr lang="en-US" dirty="0" smtClean="0"/>
                <a:t>weights w</a:t>
              </a:r>
              <a:r>
                <a:rPr lang="en-US" baseline="-25000" dirty="0" smtClean="0"/>
                <a:t>i,j</a:t>
              </a:r>
              <a:endParaRPr lang="en-US" dirty="0"/>
            </a:p>
          </p:txBody>
        </p:sp>
        <p:cxnSp>
          <p:nvCxnSpPr>
            <p:cNvPr id="9" name="Straight Arrow Connector 8"/>
            <p:cNvCxnSpPr/>
            <p:nvPr/>
          </p:nvCxnSpPr>
          <p:spPr>
            <a:xfrm flipH="1">
              <a:off x="6950057" y="2892018"/>
              <a:ext cx="440994" cy="548007"/>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391051" y="2892018"/>
              <a:ext cx="211677" cy="548007"/>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391051" y="2892018"/>
              <a:ext cx="952546" cy="812625"/>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4" name="Picture 3" descr="reinforcement_lear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666" y="1"/>
            <a:ext cx="2836333" cy="1453557"/>
          </a:xfrm>
          <a:prstGeom prst="rect">
            <a:avLst/>
          </a:prstGeom>
        </p:spPr>
      </p:pic>
    </p:spTree>
    <p:extLst>
      <p:ext uri="{BB962C8B-B14F-4D97-AF65-F5344CB8AC3E}">
        <p14:creationId xmlns:p14="http://schemas.microsoft.com/office/powerpoint/2010/main" val="130804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6600" dirty="0" smtClean="0"/>
              <a:t>Q&amp;A</a:t>
            </a:r>
            <a:endParaRPr lang="en-US" sz="6600" dirty="0"/>
          </a:p>
        </p:txBody>
      </p:sp>
      <p:sp>
        <p:nvSpPr>
          <p:cNvPr id="4" name="TextBox 3"/>
          <p:cNvSpPr txBox="1"/>
          <p:nvPr/>
        </p:nvSpPr>
        <p:spPr>
          <a:xfrm>
            <a:off x="3225991" y="3120261"/>
            <a:ext cx="2692019" cy="1015663"/>
          </a:xfrm>
          <a:prstGeom prst="rect">
            <a:avLst/>
          </a:prstGeom>
          <a:noFill/>
        </p:spPr>
        <p:txBody>
          <a:bodyPr wrap="none" rtlCol="0">
            <a:spAutoFit/>
          </a:bodyPr>
          <a:lstStyle/>
          <a:p>
            <a:r>
              <a:rPr lang="en-US" sz="6000" b="1" dirty="0" smtClean="0"/>
              <a:t>Thanks!</a:t>
            </a:r>
            <a:endParaRPr lang="en-US" sz="6000" b="1" dirty="0"/>
          </a:p>
        </p:txBody>
      </p:sp>
      <p:sp>
        <p:nvSpPr>
          <p:cNvPr id="3" name="TextBox 2"/>
          <p:cNvSpPr txBox="1"/>
          <p:nvPr/>
        </p:nvSpPr>
        <p:spPr>
          <a:xfrm>
            <a:off x="1321046" y="6250862"/>
            <a:ext cx="6501909" cy="461665"/>
          </a:xfrm>
          <a:prstGeom prst="rect">
            <a:avLst/>
          </a:prstGeom>
          <a:noFill/>
        </p:spPr>
        <p:txBody>
          <a:bodyPr wrap="none" rtlCol="0">
            <a:spAutoFit/>
          </a:bodyPr>
          <a:lstStyle/>
          <a:p>
            <a:pPr algn="ctr"/>
            <a:r>
              <a:rPr lang="en-US" sz="2400" dirty="0" smtClean="0">
                <a:hlinkClick r:id="rId3"/>
              </a:rPr>
              <a:t>http://www.1-4-5.net/~dmm/talks/2015/hoti.pptx</a:t>
            </a:r>
            <a:endParaRPr lang="en-US" sz="2400" dirty="0"/>
          </a:p>
        </p:txBody>
      </p:sp>
    </p:spTree>
    <p:extLst>
      <p:ext uri="{BB962C8B-B14F-4D97-AF65-F5344CB8AC3E}">
        <p14:creationId xmlns:p14="http://schemas.microsoft.com/office/powerpoint/2010/main" val="3263222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Conventional View of the Analytics </a:t>
            </a:r>
            <a:r>
              <a:rPr lang="en-US" sz="4000" dirty="0" smtClean="0"/>
              <a:t>Space</a:t>
            </a:r>
            <a:endParaRPr lang="en-US" sz="4000" dirty="0"/>
          </a:p>
        </p:txBody>
      </p:sp>
      <p:pic>
        <p:nvPicPr>
          <p:cNvPr id="4" name="Picture 3" descr="analytic-matur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369" y="1693551"/>
            <a:ext cx="7465262" cy="4862743"/>
          </a:xfrm>
          <a:prstGeom prst="rect">
            <a:avLst/>
          </a:prstGeom>
        </p:spPr>
      </p:pic>
      <p:grpSp>
        <p:nvGrpSpPr>
          <p:cNvPr id="6" name="Group 5"/>
          <p:cNvGrpSpPr/>
          <p:nvPr/>
        </p:nvGrpSpPr>
        <p:grpSpPr>
          <a:xfrm>
            <a:off x="4318051" y="1417638"/>
            <a:ext cx="3796230" cy="3610092"/>
            <a:chOff x="4318051" y="1417638"/>
            <a:chExt cx="3796230" cy="3610092"/>
          </a:xfrm>
        </p:grpSpPr>
        <p:sp>
          <p:nvSpPr>
            <p:cNvPr id="3" name="Rectangle 2"/>
            <p:cNvSpPr/>
            <p:nvPr/>
          </p:nvSpPr>
          <p:spPr>
            <a:xfrm>
              <a:off x="4318051" y="1417638"/>
              <a:ext cx="3796230" cy="3610092"/>
            </a:xfrm>
            <a:prstGeom prst="rect">
              <a:avLst/>
            </a:prstGeom>
            <a:solidFill>
              <a:srgbClr val="008000">
                <a:alpha val="2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613534" y="4658398"/>
              <a:ext cx="1217776" cy="369332"/>
            </a:xfrm>
            <a:prstGeom prst="rect">
              <a:avLst/>
            </a:prstGeom>
            <a:noFill/>
          </p:spPr>
          <p:txBody>
            <a:bodyPr wrap="none" rtlCol="0">
              <a:spAutoFit/>
            </a:bodyPr>
            <a:lstStyle/>
            <a:p>
              <a:r>
                <a:rPr lang="en-US" b="1" dirty="0" smtClean="0"/>
                <a:t>Focus here</a:t>
              </a:r>
              <a:endParaRPr lang="en-US" b="1" dirty="0"/>
            </a:p>
          </p:txBody>
        </p:sp>
      </p:grpSp>
    </p:spTree>
    <p:extLst>
      <p:ext uri="{BB962C8B-B14F-4D97-AF65-F5344CB8AC3E}">
        <p14:creationId xmlns:p14="http://schemas.microsoft.com/office/powerpoint/2010/main" val="324957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642347" y="209320"/>
            <a:ext cx="7887546" cy="1384995"/>
          </a:xfrm>
          <a:prstGeom prst="rect">
            <a:avLst/>
          </a:prstGeom>
          <a:noFill/>
        </p:spPr>
        <p:txBody>
          <a:bodyPr wrap="none" rtlCol="0">
            <a:spAutoFit/>
          </a:bodyPr>
          <a:lstStyle/>
          <a:p>
            <a:pPr algn="ctr"/>
            <a:r>
              <a:rPr lang="en-US" sz="4400" dirty="0" smtClean="0"/>
              <a:t>Another Way To Think About This</a:t>
            </a:r>
          </a:p>
          <a:p>
            <a:pPr algn="ctr"/>
            <a:r>
              <a:rPr lang="en-US" sz="4000" i="1" dirty="0" smtClean="0"/>
              <a:t>The Automation Continuum  </a:t>
            </a:r>
            <a:endParaRPr lang="en-US" sz="4000" i="1" dirty="0"/>
          </a:p>
        </p:txBody>
      </p:sp>
      <p:grpSp>
        <p:nvGrpSpPr>
          <p:cNvPr id="16" name="Group 15"/>
          <p:cNvGrpSpPr/>
          <p:nvPr/>
        </p:nvGrpSpPr>
        <p:grpSpPr>
          <a:xfrm>
            <a:off x="2206370" y="2370912"/>
            <a:ext cx="6719338" cy="432742"/>
            <a:chOff x="2206370" y="2370912"/>
            <a:chExt cx="6719338" cy="432742"/>
          </a:xfrm>
        </p:grpSpPr>
        <p:sp>
          <p:nvSpPr>
            <p:cNvPr id="11" name="TextBox 10"/>
            <p:cNvSpPr txBox="1"/>
            <p:nvPr/>
          </p:nvSpPr>
          <p:spPr>
            <a:xfrm>
              <a:off x="4636093" y="2370912"/>
              <a:ext cx="1903085" cy="369332"/>
            </a:xfrm>
            <a:prstGeom prst="rect">
              <a:avLst/>
            </a:prstGeom>
            <a:noFill/>
          </p:spPr>
          <p:txBody>
            <a:bodyPr wrap="none" rtlCol="0">
              <a:spAutoFit/>
            </a:bodyPr>
            <a:lstStyle/>
            <a:p>
              <a:r>
                <a:rPr lang="en-US" b="1" dirty="0" smtClean="0"/>
                <a:t>Machine Learning</a:t>
              </a:r>
              <a:endParaRPr lang="en-US" b="1" dirty="0"/>
            </a:p>
          </p:txBody>
        </p:sp>
        <p:cxnSp>
          <p:nvCxnSpPr>
            <p:cNvPr id="15" name="Straight Arrow Connector 14"/>
            <p:cNvCxnSpPr/>
            <p:nvPr/>
          </p:nvCxnSpPr>
          <p:spPr>
            <a:xfrm>
              <a:off x="2206370" y="2771695"/>
              <a:ext cx="6719338" cy="319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57046" y="3395542"/>
            <a:ext cx="8614850" cy="3455902"/>
            <a:chOff x="57046" y="3395542"/>
            <a:chExt cx="8614850" cy="3455902"/>
          </a:xfrm>
        </p:grpSpPr>
        <p:sp>
          <p:nvSpPr>
            <p:cNvPr id="10" name="TextBox 9"/>
            <p:cNvSpPr txBox="1"/>
            <p:nvPr/>
          </p:nvSpPr>
          <p:spPr>
            <a:xfrm rot="18900000">
              <a:off x="228815" y="4078340"/>
              <a:ext cx="370188" cy="276999"/>
            </a:xfrm>
            <a:prstGeom prst="rect">
              <a:avLst/>
            </a:prstGeom>
            <a:noFill/>
          </p:spPr>
          <p:txBody>
            <a:bodyPr wrap="none" rtlCol="0">
              <a:spAutoFit/>
            </a:bodyPr>
            <a:lstStyle/>
            <a:p>
              <a:r>
                <a:rPr lang="en-US" sz="1200" dirty="0" smtClean="0">
                  <a:solidFill>
                    <a:schemeClr val="bg1">
                      <a:lumMod val="65000"/>
                    </a:schemeClr>
                  </a:solidFill>
                </a:rPr>
                <a:t>CLI</a:t>
              </a:r>
              <a:endParaRPr lang="en-US" sz="1200" dirty="0">
                <a:solidFill>
                  <a:schemeClr val="bg1">
                    <a:lumMod val="65000"/>
                  </a:schemeClr>
                </a:solidFill>
              </a:endParaRPr>
            </a:p>
          </p:txBody>
        </p:sp>
        <p:grpSp>
          <p:nvGrpSpPr>
            <p:cNvPr id="2" name="Group 1"/>
            <p:cNvGrpSpPr/>
            <p:nvPr/>
          </p:nvGrpSpPr>
          <p:grpSpPr>
            <a:xfrm>
              <a:off x="57046" y="3395542"/>
              <a:ext cx="8614850" cy="3455902"/>
              <a:chOff x="57046" y="3395542"/>
              <a:chExt cx="8614850" cy="3455902"/>
            </a:xfrm>
          </p:grpSpPr>
          <p:grpSp>
            <p:nvGrpSpPr>
              <p:cNvPr id="8" name="Group 7"/>
              <p:cNvGrpSpPr/>
              <p:nvPr/>
            </p:nvGrpSpPr>
            <p:grpSpPr>
              <a:xfrm>
                <a:off x="292498" y="3395542"/>
                <a:ext cx="8379398" cy="3190762"/>
                <a:chOff x="53034" y="3085704"/>
                <a:chExt cx="8379398" cy="3190762"/>
              </a:xfrm>
            </p:grpSpPr>
            <p:cxnSp>
              <p:nvCxnSpPr>
                <p:cNvPr id="6" name="Straight Arrow Connector 5"/>
                <p:cNvCxnSpPr/>
                <p:nvPr/>
              </p:nvCxnSpPr>
              <p:spPr>
                <a:xfrm>
                  <a:off x="126868" y="4621591"/>
                  <a:ext cx="7550944"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6868" y="413581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94989" y="4135816"/>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8900000">
                  <a:off x="710826" y="3546160"/>
                  <a:ext cx="1069749" cy="276999"/>
                </a:xfrm>
                <a:prstGeom prst="rect">
                  <a:avLst/>
                </a:prstGeom>
                <a:noFill/>
              </p:spPr>
              <p:txBody>
                <a:bodyPr wrap="none" rtlCol="0">
                  <a:spAutoFit/>
                </a:bodyPr>
                <a:lstStyle/>
                <a:p>
                  <a:r>
                    <a:rPr lang="en-US" sz="1200" dirty="0" smtClean="0">
                      <a:solidFill>
                        <a:schemeClr val="bg1">
                          <a:lumMod val="65000"/>
                        </a:schemeClr>
                      </a:solidFill>
                    </a:rPr>
                    <a:t>CLI SCRIPTING</a:t>
                  </a:r>
                  <a:endParaRPr lang="en-US" sz="1200" dirty="0">
                    <a:solidFill>
                      <a:schemeClr val="bg1">
                        <a:lumMod val="65000"/>
                      </a:schemeClr>
                    </a:solidFill>
                  </a:endParaRPr>
                </a:p>
              </p:txBody>
            </p:sp>
            <p:grpSp>
              <p:nvGrpSpPr>
                <p:cNvPr id="3" name="Group 2"/>
                <p:cNvGrpSpPr/>
                <p:nvPr/>
              </p:nvGrpSpPr>
              <p:grpSpPr>
                <a:xfrm>
                  <a:off x="6955570" y="3268923"/>
                  <a:ext cx="1476862" cy="1352671"/>
                  <a:chOff x="7493071" y="3219331"/>
                  <a:chExt cx="1476862" cy="1352671"/>
                </a:xfrm>
              </p:grpSpPr>
              <p:cxnSp>
                <p:nvCxnSpPr>
                  <p:cNvPr id="25" name="Straight Connector 24"/>
                  <p:cNvCxnSpPr/>
                  <p:nvPr/>
                </p:nvCxnSpPr>
                <p:spPr>
                  <a:xfrm>
                    <a:off x="7830861" y="4086227"/>
                    <a:ext cx="0" cy="4857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8900000">
                    <a:off x="7493071" y="3219331"/>
                    <a:ext cx="1476862" cy="461665"/>
                  </a:xfrm>
                  <a:prstGeom prst="rect">
                    <a:avLst/>
                  </a:prstGeom>
                  <a:noFill/>
                </p:spPr>
                <p:txBody>
                  <a:bodyPr wrap="none" rtlCol="0">
                    <a:spAutoFit/>
                  </a:bodyPr>
                  <a:lstStyle/>
                  <a:p>
                    <a:r>
                      <a:rPr lang="en-US" sz="1200" dirty="0" smtClean="0">
                        <a:solidFill>
                          <a:schemeClr val="bg1">
                            <a:lumMod val="65000"/>
                          </a:schemeClr>
                        </a:solidFill>
                      </a:rPr>
                      <a:t>CONTROLLER-BASED</a:t>
                    </a:r>
                    <a:br>
                      <a:rPr lang="en-US" sz="1200" dirty="0" smtClean="0">
                        <a:solidFill>
                          <a:schemeClr val="bg1">
                            <a:lumMod val="65000"/>
                          </a:schemeClr>
                        </a:solidFill>
                      </a:rPr>
                    </a:br>
                    <a:r>
                      <a:rPr lang="en-US" sz="1200" dirty="0" smtClean="0">
                        <a:solidFill>
                          <a:schemeClr val="bg1">
                            <a:lumMod val="65000"/>
                          </a:schemeClr>
                        </a:solidFill>
                      </a:rPr>
                      <a:t>ARCHITECTURE</a:t>
                    </a:r>
                    <a:endParaRPr lang="en-US" sz="1200" dirty="0">
                      <a:solidFill>
                        <a:schemeClr val="bg1">
                          <a:lumMod val="65000"/>
                        </a:schemeClr>
                      </a:solidFill>
                    </a:endParaRPr>
                  </a:p>
                </p:txBody>
              </p:sp>
            </p:grpSp>
            <p:sp>
              <p:nvSpPr>
                <p:cNvPr id="27" name="Rectangle 26"/>
                <p:cNvSpPr/>
                <p:nvPr/>
              </p:nvSpPr>
              <p:spPr>
                <a:xfrm>
                  <a:off x="126868" y="4806257"/>
                  <a:ext cx="7438646" cy="184666"/>
                </a:xfrm>
                <a:prstGeom prst="rect">
                  <a:avLst/>
                </a:prstGeom>
                <a:gradFill>
                  <a:gsLst>
                    <a:gs pos="100000">
                      <a:srgbClr val="C00000">
                        <a:alpha val="0"/>
                      </a:srgbClr>
                    </a:gs>
                    <a:gs pos="0">
                      <a:srgbClr val="C00000"/>
                    </a:gs>
                    <a:gs pos="38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CLI</a:t>
                  </a:r>
                  <a:endParaRPr lang="en-US" sz="1400" dirty="0"/>
                </a:p>
              </p:txBody>
            </p:sp>
            <p:sp>
              <p:nvSpPr>
                <p:cNvPr id="28" name="Rectangle 27"/>
                <p:cNvSpPr/>
                <p:nvPr/>
              </p:nvSpPr>
              <p:spPr>
                <a:xfrm>
                  <a:off x="1365458" y="5063366"/>
                  <a:ext cx="620005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AUTOMATION</a:t>
                  </a:r>
                  <a:endParaRPr lang="en-US" sz="1400" dirty="0"/>
                </a:p>
              </p:txBody>
            </p:sp>
            <p:sp>
              <p:nvSpPr>
                <p:cNvPr id="29" name="Rectangle 28"/>
                <p:cNvSpPr/>
                <p:nvPr/>
              </p:nvSpPr>
              <p:spPr>
                <a:xfrm>
                  <a:off x="2323417" y="5320475"/>
                  <a:ext cx="5242096"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INTEGRATION</a:t>
                  </a:r>
                  <a:endParaRPr lang="en-US" sz="1400" dirty="0"/>
                </a:p>
              </p:txBody>
            </p:sp>
            <p:sp>
              <p:nvSpPr>
                <p:cNvPr id="30" name="Rectangle 29"/>
                <p:cNvSpPr/>
                <p:nvPr/>
              </p:nvSpPr>
              <p:spPr>
                <a:xfrm>
                  <a:off x="3391716" y="5577584"/>
                  <a:ext cx="4168105"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PROGRAMMABILITY</a:t>
                  </a:r>
                  <a:endParaRPr lang="en-US" sz="1400" dirty="0"/>
                </a:p>
              </p:txBody>
            </p:sp>
            <p:sp>
              <p:nvSpPr>
                <p:cNvPr id="31" name="Rectangle 30"/>
                <p:cNvSpPr/>
                <p:nvPr/>
              </p:nvSpPr>
              <p:spPr>
                <a:xfrm>
                  <a:off x="4751086" y="5834692"/>
                  <a:ext cx="2808734"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DEVOPS / NETOPS</a:t>
                  </a:r>
                  <a:endParaRPr lang="en-US" sz="1400" dirty="0"/>
                </a:p>
              </p:txBody>
            </p:sp>
            <p:sp>
              <p:nvSpPr>
                <p:cNvPr id="43" name="TextBox 42"/>
                <p:cNvSpPr txBox="1"/>
                <p:nvPr/>
              </p:nvSpPr>
              <p:spPr>
                <a:xfrm>
                  <a:off x="53034" y="4583120"/>
                  <a:ext cx="621015" cy="261610"/>
                </a:xfrm>
                <a:prstGeom prst="rect">
                  <a:avLst/>
                </a:prstGeom>
                <a:noFill/>
              </p:spPr>
              <p:txBody>
                <a:bodyPr wrap="none" rtlCol="0">
                  <a:spAutoFit/>
                </a:bodyPr>
                <a:lstStyle/>
                <a:p>
                  <a:r>
                    <a:rPr lang="en-US" sz="1100" dirty="0" smtClean="0">
                      <a:solidFill>
                        <a:schemeClr val="bg1">
                          <a:lumMod val="65000"/>
                        </a:schemeClr>
                      </a:solidFill>
                    </a:rPr>
                    <a:t>Manual</a:t>
                  </a:r>
                  <a:endParaRPr lang="en-US" sz="1100" dirty="0">
                    <a:solidFill>
                      <a:schemeClr val="bg1">
                        <a:lumMod val="65000"/>
                      </a:schemeClr>
                    </a:solidFill>
                  </a:endParaRPr>
                </a:p>
              </p:txBody>
            </p:sp>
            <p:sp>
              <p:nvSpPr>
                <p:cNvPr id="44" name="TextBox 43"/>
                <p:cNvSpPr txBox="1"/>
                <p:nvPr/>
              </p:nvSpPr>
              <p:spPr>
                <a:xfrm>
                  <a:off x="6212245" y="4583120"/>
                  <a:ext cx="1390124" cy="261610"/>
                </a:xfrm>
                <a:prstGeom prst="rect">
                  <a:avLst/>
                </a:prstGeom>
                <a:noFill/>
              </p:spPr>
              <p:txBody>
                <a:bodyPr wrap="none" rtlCol="0">
                  <a:spAutoFit/>
                </a:bodyPr>
                <a:lstStyle/>
                <a:p>
                  <a:pPr algn="r"/>
                  <a:r>
                    <a:rPr lang="en-US" sz="1100" dirty="0" smtClean="0">
                      <a:solidFill>
                        <a:schemeClr val="bg1">
                          <a:lumMod val="65000"/>
                        </a:schemeClr>
                      </a:solidFill>
                    </a:rPr>
                    <a:t>Automated/Dynamic</a:t>
                  </a:r>
                  <a:endParaRPr lang="en-US" sz="1100" dirty="0">
                    <a:solidFill>
                      <a:schemeClr val="bg1">
                        <a:lumMod val="65000"/>
                      </a:schemeClr>
                    </a:solidFill>
                  </a:endParaRPr>
                </a:p>
              </p:txBody>
            </p:sp>
            <p:grpSp>
              <p:nvGrpSpPr>
                <p:cNvPr id="42" name="Group 41"/>
                <p:cNvGrpSpPr/>
                <p:nvPr/>
              </p:nvGrpSpPr>
              <p:grpSpPr>
                <a:xfrm>
                  <a:off x="1289642" y="3085704"/>
                  <a:ext cx="1970574" cy="1644973"/>
                  <a:chOff x="1397561" y="2390628"/>
                  <a:chExt cx="2627431" cy="1644973"/>
                </a:xfrm>
              </p:grpSpPr>
              <p:cxnSp>
                <p:nvCxnSpPr>
                  <p:cNvPr id="39" name="Straight Connector 38"/>
                  <p:cNvCxnSpPr/>
                  <p:nvPr/>
                </p:nvCxnSpPr>
                <p:spPr>
                  <a:xfrm>
                    <a:off x="2106231" y="3246382"/>
                    <a:ext cx="0" cy="4857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8900000">
                    <a:off x="1397561" y="2390628"/>
                    <a:ext cx="2627431" cy="369332"/>
                  </a:xfrm>
                  <a:prstGeom prst="rect">
                    <a:avLst/>
                  </a:prstGeom>
                  <a:noFill/>
                </p:spPr>
                <p:txBody>
                  <a:bodyPr wrap="none" rtlCol="0">
                    <a:spAutoFit/>
                  </a:bodyPr>
                  <a:lstStyle/>
                  <a:p>
                    <a:r>
                      <a:rPr lang="en-US" dirty="0" smtClean="0">
                        <a:solidFill>
                          <a:schemeClr val="accent2"/>
                        </a:solidFill>
                      </a:rPr>
                      <a:t>Average Enterprise</a:t>
                    </a:r>
                    <a:endParaRPr lang="en-US" dirty="0">
                      <a:solidFill>
                        <a:schemeClr val="accent2"/>
                      </a:solidFill>
                    </a:endParaRPr>
                  </a:p>
                </p:txBody>
              </p:sp>
              <p:sp>
                <p:nvSpPr>
                  <p:cNvPr id="41" name="Chevron 40"/>
                  <p:cNvSpPr/>
                  <p:nvPr/>
                </p:nvSpPr>
                <p:spPr>
                  <a:xfrm>
                    <a:off x="1987451" y="3798041"/>
                    <a:ext cx="237560" cy="237560"/>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Chevron 64"/>
                  <p:cNvSpPr/>
                  <p:nvPr/>
                </p:nvSpPr>
                <p:spPr>
                  <a:xfrm>
                    <a:off x="1823656" y="3798041"/>
                    <a:ext cx="237560" cy="237560"/>
                  </a:xfrm>
                  <a:prstGeom prst="chevron">
                    <a:avLst/>
                  </a:prstGeom>
                  <a:solidFill>
                    <a:schemeClr val="accent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Chevron 70"/>
                  <p:cNvSpPr/>
                  <p:nvPr/>
                </p:nvSpPr>
                <p:spPr>
                  <a:xfrm>
                    <a:off x="1670682" y="3798041"/>
                    <a:ext cx="237560" cy="237560"/>
                  </a:xfrm>
                  <a:prstGeom prst="chevron">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8" name="Group 77"/>
                <p:cNvGrpSpPr/>
                <p:nvPr/>
              </p:nvGrpSpPr>
              <p:grpSpPr>
                <a:xfrm>
                  <a:off x="5226560" y="3085704"/>
                  <a:ext cx="1827093" cy="1644973"/>
                  <a:chOff x="1493210" y="2390628"/>
                  <a:chExt cx="2436124" cy="1644973"/>
                </a:xfrm>
              </p:grpSpPr>
              <p:cxnSp>
                <p:nvCxnSpPr>
                  <p:cNvPr id="79" name="Straight Connector 78"/>
                  <p:cNvCxnSpPr/>
                  <p:nvPr/>
                </p:nvCxnSpPr>
                <p:spPr>
                  <a:xfrm>
                    <a:off x="2106231" y="3246382"/>
                    <a:ext cx="0" cy="48577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rot="18900000">
                    <a:off x="1493210" y="2390628"/>
                    <a:ext cx="2436124" cy="369332"/>
                  </a:xfrm>
                  <a:prstGeom prst="rect">
                    <a:avLst/>
                  </a:prstGeom>
                  <a:noFill/>
                </p:spPr>
                <p:txBody>
                  <a:bodyPr wrap="none" rtlCol="0">
                    <a:spAutoFit/>
                  </a:bodyPr>
                  <a:lstStyle/>
                  <a:p>
                    <a:r>
                      <a:rPr lang="en-US" dirty="0" smtClean="0">
                        <a:solidFill>
                          <a:schemeClr val="accent5">
                            <a:lumMod val="75000"/>
                          </a:schemeClr>
                        </a:solidFill>
                      </a:rPr>
                      <a:t>Industry Pioneers</a:t>
                    </a:r>
                    <a:endParaRPr lang="en-US" dirty="0">
                      <a:solidFill>
                        <a:schemeClr val="accent5">
                          <a:lumMod val="75000"/>
                        </a:schemeClr>
                      </a:solidFill>
                    </a:endParaRPr>
                  </a:p>
                </p:txBody>
              </p:sp>
              <p:sp>
                <p:nvSpPr>
                  <p:cNvPr id="81" name="Chevron 80"/>
                  <p:cNvSpPr/>
                  <p:nvPr/>
                </p:nvSpPr>
                <p:spPr>
                  <a:xfrm>
                    <a:off x="1987451" y="3798041"/>
                    <a:ext cx="237560" cy="23756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Chevron 81"/>
                  <p:cNvSpPr/>
                  <p:nvPr/>
                </p:nvSpPr>
                <p:spPr>
                  <a:xfrm>
                    <a:off x="1823656" y="3798041"/>
                    <a:ext cx="237560" cy="237560"/>
                  </a:xfrm>
                  <a:prstGeom prst="chevron">
                    <a:avLst/>
                  </a:prstGeom>
                  <a:solidFill>
                    <a:schemeClr val="accent5">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Chevron 82"/>
                  <p:cNvSpPr/>
                  <p:nvPr/>
                </p:nvSpPr>
                <p:spPr>
                  <a:xfrm>
                    <a:off x="1670682" y="3798041"/>
                    <a:ext cx="237560" cy="237560"/>
                  </a:xfrm>
                  <a:prstGeom prst="chevron">
                    <a:avLst/>
                  </a:prstGeom>
                  <a:solidFill>
                    <a:schemeClr val="accent5">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5" name="Rectangle 44"/>
                <p:cNvSpPr/>
                <p:nvPr/>
              </p:nvSpPr>
              <p:spPr>
                <a:xfrm>
                  <a:off x="6035640" y="6091800"/>
                  <a:ext cx="1524180" cy="184666"/>
                </a:xfrm>
                <a:prstGeom prst="rect">
                  <a:avLst/>
                </a:prstGeom>
                <a:gradFill>
                  <a:gsLst>
                    <a:gs pos="0">
                      <a:srgbClr val="C00000">
                        <a:alpha val="0"/>
                      </a:srgbClr>
                    </a:gs>
                    <a:gs pos="55000">
                      <a:srgbClr val="C00000"/>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ORCHESTRATION</a:t>
                  </a:r>
                  <a:endParaRPr lang="en-US" sz="1400" dirty="0"/>
                </a:p>
              </p:txBody>
            </p:sp>
          </p:grpSp>
          <p:sp>
            <p:nvSpPr>
              <p:cNvPr id="17" name="TextBox 16"/>
              <p:cNvSpPr txBox="1"/>
              <p:nvPr/>
            </p:nvSpPr>
            <p:spPr>
              <a:xfrm>
                <a:off x="57046" y="6589834"/>
                <a:ext cx="3874785" cy="261610"/>
              </a:xfrm>
              <a:prstGeom prst="rect">
                <a:avLst/>
              </a:prstGeom>
              <a:noFill/>
            </p:spPr>
            <p:txBody>
              <a:bodyPr wrap="square" rtlCol="0">
                <a:spAutoFit/>
              </a:bodyPr>
              <a:lstStyle/>
              <a:p>
                <a:r>
                  <a:rPr lang="en-US" sz="1050" dirty="0" smtClean="0"/>
                  <a:t>Original slide courtesy Mike Bushong and Joshua Soto </a:t>
                </a:r>
                <a:endParaRPr lang="en-US" sz="1050" dirty="0"/>
              </a:p>
            </p:txBody>
          </p:sp>
        </p:grpSp>
      </p:grpSp>
      <p:sp>
        <p:nvSpPr>
          <p:cNvPr id="19" name="TextBox 18"/>
          <p:cNvSpPr txBox="1"/>
          <p:nvPr/>
        </p:nvSpPr>
        <p:spPr>
          <a:xfrm>
            <a:off x="7843644" y="5491813"/>
            <a:ext cx="1300356" cy="646331"/>
          </a:xfrm>
          <a:prstGeom prst="rect">
            <a:avLst/>
          </a:prstGeom>
          <a:noFill/>
        </p:spPr>
        <p:txBody>
          <a:bodyPr wrap="none" rtlCol="0">
            <a:spAutoFit/>
          </a:bodyPr>
          <a:lstStyle/>
          <a:p>
            <a:r>
              <a:rPr lang="en-US" b="1" dirty="0" smtClean="0"/>
              <a:t>Machine </a:t>
            </a:r>
          </a:p>
          <a:p>
            <a:r>
              <a:rPr lang="en-US" b="1" dirty="0" smtClean="0"/>
              <a:t>Intelligence</a:t>
            </a:r>
            <a:endParaRPr lang="en-US" b="1" dirty="0"/>
          </a:p>
        </p:txBody>
      </p:sp>
      <p:sp>
        <p:nvSpPr>
          <p:cNvPr id="5" name="TextBox 4"/>
          <p:cNvSpPr txBox="1"/>
          <p:nvPr/>
        </p:nvSpPr>
        <p:spPr>
          <a:xfrm>
            <a:off x="84081" y="1871094"/>
            <a:ext cx="322395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smtClean="0"/>
              <a:t>Management plane perspective</a:t>
            </a:r>
            <a:endParaRPr lang="en-US" b="1" dirty="0"/>
          </a:p>
        </p:txBody>
      </p:sp>
    </p:spTree>
    <p:extLst>
      <p:ext uri="{BB962C8B-B14F-4D97-AF65-F5344CB8AC3E}">
        <p14:creationId xmlns:p14="http://schemas.microsoft.com/office/powerpoint/2010/main" val="46332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5373"/>
            <a:ext cx="8686800" cy="894890"/>
          </a:xfrm>
        </p:spPr>
        <p:txBody>
          <a:bodyPr>
            <a:normAutofit/>
          </a:bodyPr>
          <a:lstStyle/>
          <a:p>
            <a:r>
              <a:rPr lang="en-US" sz="3600" dirty="0" smtClean="0"/>
              <a:t>Ok, What is All the ML Excitement About?</a:t>
            </a:r>
            <a:endParaRPr lang="en-US" sz="3600" dirty="0"/>
          </a:p>
        </p:txBody>
      </p:sp>
      <p:sp>
        <p:nvSpPr>
          <p:cNvPr id="3" name="Content Placeholder 2"/>
          <p:cNvSpPr>
            <a:spLocks noGrp="1"/>
          </p:cNvSpPr>
          <p:nvPr>
            <p:ph idx="1"/>
          </p:nvPr>
        </p:nvSpPr>
        <p:spPr>
          <a:xfrm>
            <a:off x="142771" y="1203714"/>
            <a:ext cx="8229600" cy="4525963"/>
          </a:xfrm>
        </p:spPr>
        <p:txBody>
          <a:bodyPr>
            <a:normAutofit/>
          </a:bodyPr>
          <a:lstStyle/>
          <a:p>
            <a:r>
              <a:rPr lang="en-US" sz="2400" i="1" dirty="0" smtClean="0">
                <a:latin typeface="Arial"/>
                <a:cs typeface="Arial"/>
              </a:rPr>
              <a:t>Deep learning</a:t>
            </a:r>
            <a:r>
              <a:rPr lang="en-US" sz="2400" dirty="0" smtClean="0">
                <a:latin typeface="Arial"/>
                <a:cs typeface="Arial"/>
              </a:rPr>
              <a:t> is enjoying great success in an ever expanding number of use cases</a:t>
            </a:r>
          </a:p>
          <a:p>
            <a:pPr lvl="1"/>
            <a:r>
              <a:rPr lang="en-US" sz="1600" dirty="0" smtClean="0">
                <a:latin typeface="Arial"/>
                <a:cs typeface="Arial"/>
              </a:rPr>
              <a:t>Multi-hidden layer neural networks</a:t>
            </a:r>
          </a:p>
          <a:p>
            <a:pPr lvl="1"/>
            <a:r>
              <a:rPr lang="en-US" sz="1600" dirty="0">
                <a:latin typeface="Arial"/>
                <a:cs typeface="Arial"/>
              </a:rPr>
              <a:t>“</a:t>
            </a:r>
            <a:r>
              <a:rPr lang="en-US" sz="1600" dirty="0" smtClean="0">
                <a:latin typeface="Arial"/>
                <a:cs typeface="Arial"/>
              </a:rPr>
              <a:t>Perceptual” </a:t>
            </a:r>
            <a:r>
              <a:rPr lang="en-US" sz="1600" dirty="0">
                <a:latin typeface="Arial"/>
                <a:cs typeface="Arial"/>
              </a:rPr>
              <a:t>tasks </a:t>
            </a:r>
            <a:r>
              <a:rPr lang="en-US" sz="1600" dirty="0" smtClean="0">
                <a:latin typeface="Arial"/>
                <a:cs typeface="Arial"/>
              </a:rPr>
              <a:t>reaching </a:t>
            </a:r>
            <a:r>
              <a:rPr lang="en-US" sz="1600" dirty="0">
                <a:latin typeface="Arial"/>
                <a:cs typeface="Arial"/>
              </a:rPr>
              <a:t>super-human performance</a:t>
            </a:r>
          </a:p>
          <a:p>
            <a:pPr lvl="1"/>
            <a:r>
              <a:rPr lang="en-US" sz="1600" dirty="0" smtClean="0">
                <a:latin typeface="Arial"/>
                <a:cs typeface="Arial"/>
              </a:rPr>
              <a:t>Networking/non-cognitive domains still lagging</a:t>
            </a:r>
            <a:endParaRPr lang="en-US" sz="600" dirty="0" smtClean="0">
              <a:latin typeface="Arial"/>
              <a:cs typeface="Arial"/>
              <a:hlinkClick r:id="rId2"/>
            </a:endParaRPr>
          </a:p>
          <a:p>
            <a:pPr lvl="2"/>
            <a:r>
              <a:rPr lang="en-US" sz="1400" dirty="0" smtClean="0">
                <a:latin typeface="Arial"/>
                <a:cs typeface="Arial"/>
                <a:hlinkClick r:id="rId2"/>
              </a:rPr>
              <a:t>http</a:t>
            </a:r>
            <a:r>
              <a:rPr lang="en-US" sz="1400" dirty="0">
                <a:latin typeface="Arial"/>
                <a:cs typeface="Arial"/>
                <a:hlinkClick r:id="rId2"/>
              </a:rPr>
              <a:t>://caia.swin.edu.au/urp/diffuse/</a:t>
            </a:r>
            <a:r>
              <a:rPr lang="en-US" sz="1400" dirty="0" smtClean="0">
                <a:latin typeface="Arial"/>
                <a:cs typeface="Arial"/>
                <a:hlinkClick r:id="rId2"/>
              </a:rPr>
              <a:t>papers.html</a:t>
            </a:r>
            <a:r>
              <a:rPr lang="en-US" sz="1400" dirty="0" smtClean="0">
                <a:latin typeface="Arial"/>
                <a:cs typeface="Arial"/>
              </a:rPr>
              <a:t>  (a bit older research)</a:t>
            </a:r>
          </a:p>
          <a:p>
            <a:pPr lvl="2"/>
            <a:r>
              <a:rPr lang="en-US" sz="1400" dirty="0" smtClean="0">
                <a:latin typeface="Arial"/>
                <a:cs typeface="Arial"/>
              </a:rPr>
              <a:t>Networking is a relatively new (but recently active) domain for ML</a:t>
            </a:r>
          </a:p>
        </p:txBody>
      </p:sp>
      <p:pic>
        <p:nvPicPr>
          <p:cNvPr id="4" name="Picture 3" descr="25CCD2F400000578-2958597-image-a-27_142427010315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52" y="3674737"/>
            <a:ext cx="4535031" cy="2588146"/>
          </a:xfrm>
          <a:prstGeom prst="rect">
            <a:avLst/>
          </a:prstGeom>
        </p:spPr>
      </p:pic>
      <p:pic>
        <p:nvPicPr>
          <p:cNvPr id="5" name="Picture 4" descr="google_auto_captio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864" y="3586902"/>
            <a:ext cx="4198136" cy="2761341"/>
          </a:xfrm>
          <a:prstGeom prst="rect">
            <a:avLst/>
          </a:prstGeom>
        </p:spPr>
      </p:pic>
      <p:sp>
        <p:nvSpPr>
          <p:cNvPr id="6" name="TextBox 5"/>
          <p:cNvSpPr txBox="1"/>
          <p:nvPr/>
        </p:nvSpPr>
        <p:spPr>
          <a:xfrm rot="20328048">
            <a:off x="609919" y="4815569"/>
            <a:ext cx="3427140"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b="1" dirty="0" smtClean="0"/>
              <a:t>Object Recognition</a:t>
            </a:r>
            <a:endParaRPr lang="en-US" sz="3200" b="1" dirty="0"/>
          </a:p>
        </p:txBody>
      </p:sp>
      <p:sp>
        <p:nvSpPr>
          <p:cNvPr id="7" name="TextBox 6"/>
          <p:cNvSpPr txBox="1"/>
          <p:nvPr/>
        </p:nvSpPr>
        <p:spPr>
          <a:xfrm rot="20255050">
            <a:off x="5491254" y="4602936"/>
            <a:ext cx="2980303"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b="1" dirty="0" smtClean="0"/>
              <a:t>Auto-Captioning</a:t>
            </a:r>
          </a:p>
        </p:txBody>
      </p:sp>
      <p:sp>
        <p:nvSpPr>
          <p:cNvPr id="8" name="TextBox 7"/>
          <p:cNvSpPr txBox="1"/>
          <p:nvPr/>
        </p:nvSpPr>
        <p:spPr>
          <a:xfrm>
            <a:off x="216834" y="6392956"/>
            <a:ext cx="8710333"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smtClean="0">
                <a:solidFill>
                  <a:srgbClr val="FF0000"/>
                </a:solidFill>
              </a:rPr>
              <a:t>Why this is relevant: Network use cases will (eventually) </a:t>
            </a:r>
            <a:r>
              <a:rPr lang="en-US" sz="2000" b="1" smtClean="0">
                <a:solidFill>
                  <a:srgbClr val="FF0000"/>
                </a:solidFill>
              </a:rPr>
              <a:t>use similar technologies</a:t>
            </a:r>
            <a:endParaRPr lang="en-US" sz="2000" b="1" dirty="0">
              <a:solidFill>
                <a:srgbClr val="FF0000"/>
              </a:solidFill>
            </a:endParaRPr>
          </a:p>
        </p:txBody>
      </p:sp>
      <p:pic>
        <p:nvPicPr>
          <p:cNvPr id="9" name="Picture 8" descr="Neural_network_layer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135" y="1715540"/>
            <a:ext cx="2178755" cy="1697130"/>
          </a:xfrm>
          <a:prstGeom prst="rect">
            <a:avLst/>
          </a:prstGeom>
        </p:spPr>
      </p:pic>
    </p:spTree>
    <p:extLst>
      <p:ext uri="{BB962C8B-B14F-4D97-AF65-F5344CB8AC3E}">
        <p14:creationId xmlns:p14="http://schemas.microsoft.com/office/powerpoint/2010/main" val="74278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Auto-Captioning Cartoon</a:t>
            </a:r>
            <a:br>
              <a:rPr lang="en-US" dirty="0" smtClean="0"/>
            </a:br>
            <a:r>
              <a:rPr lang="en-US" dirty="0" smtClean="0"/>
              <a:t> How it Works</a:t>
            </a:r>
            <a:endParaRPr lang="en-US" dirty="0"/>
          </a:p>
        </p:txBody>
      </p:sp>
      <p:pic>
        <p:nvPicPr>
          <p:cNvPr id="4" name="Picture 3" descr="auto-cap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4031"/>
            <a:ext cx="9144000" cy="4058363"/>
          </a:xfrm>
          <a:prstGeom prst="rect">
            <a:avLst/>
          </a:prstGeom>
        </p:spPr>
      </p:pic>
    </p:spTree>
    <p:extLst>
      <p:ext uri="{BB962C8B-B14F-4D97-AF65-F5344CB8AC3E}">
        <p14:creationId xmlns:p14="http://schemas.microsoft.com/office/powerpoint/2010/main" val="1829468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11"/>
            <a:ext cx="8229600" cy="1143000"/>
          </a:xfrm>
        </p:spPr>
        <p:txBody>
          <a:bodyPr/>
          <a:lstStyle/>
          <a:p>
            <a:r>
              <a:rPr lang="en-US" dirty="0" smtClean="0"/>
              <a:t>Self-Driving Cars</a:t>
            </a:r>
            <a:endParaRPr lang="en-US" dirty="0"/>
          </a:p>
        </p:txBody>
      </p:sp>
      <p:pic>
        <p:nvPicPr>
          <p:cNvPr id="4" name="Mobileye Pedestrian Collision Warning - Vehicle - 2012-6-Y4CSnE3CI.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12803"/>
            <a:ext cx="8045450" cy="4525963"/>
          </a:xfrm>
        </p:spPr>
      </p:pic>
      <p:pic>
        <p:nvPicPr>
          <p:cNvPr id="5" name="Picture 4" descr="road_ready_smal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275" y="1417639"/>
            <a:ext cx="8137525" cy="5067548"/>
          </a:xfrm>
          <a:prstGeom prst="rect">
            <a:avLst/>
          </a:prstGeom>
        </p:spPr>
      </p:pic>
      <p:pic>
        <p:nvPicPr>
          <p:cNvPr id="3" name="Picture 2" descr="Blue_Tesla_Model_S_Zoutelande_dunes_Hollan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275" y="1233811"/>
            <a:ext cx="8088553" cy="5251375"/>
          </a:xfrm>
          <a:prstGeom prst="rect">
            <a:avLst/>
          </a:prstGeom>
        </p:spPr>
      </p:pic>
    </p:spTree>
    <p:extLst>
      <p:ext uri="{BB962C8B-B14F-4D97-AF65-F5344CB8AC3E}">
        <p14:creationId xmlns:p14="http://schemas.microsoft.com/office/powerpoint/2010/main" val="279653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3297</TotalTime>
  <Words>2987</Words>
  <Application>Microsoft Macintosh PowerPoint</Application>
  <PresentationFormat>On-screen Show (4:3)</PresentationFormat>
  <Paragraphs>539</Paragraphs>
  <Slides>48</Slides>
  <Notes>8</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Arial</vt:lpstr>
      <vt:lpstr>Calibri</vt:lpstr>
      <vt:lpstr>ＭＳ ゴシック</vt:lpstr>
      <vt:lpstr>msgothic</vt:lpstr>
      <vt:lpstr>Oxygen</vt:lpstr>
      <vt:lpstr>Wingdings</vt:lpstr>
      <vt:lpstr>Office Theme</vt:lpstr>
      <vt:lpstr>1_Office Theme</vt:lpstr>
      <vt:lpstr>Recent Advances in Machine Learning  And Their Application to Networking</vt:lpstr>
      <vt:lpstr>Goals for this Talk</vt:lpstr>
      <vt:lpstr>Agenda</vt:lpstr>
      <vt:lpstr>What is all the Excitement About? Context and Framing</vt:lpstr>
      <vt:lpstr>Conventional View of the Analytics Space</vt:lpstr>
      <vt:lpstr>PowerPoint Presentation</vt:lpstr>
      <vt:lpstr>Ok, What is All the ML Excitement About?</vt:lpstr>
      <vt:lpstr>Auto-Captioning Cartoon  How it Works</vt:lpstr>
      <vt:lpstr>Self-Driving Cars</vt:lpstr>
      <vt:lpstr>How Does Your Car Actually See?</vt:lpstr>
      <vt:lpstr>But There’s More</vt:lpstr>
      <vt:lpstr>PowerPoint Presentation</vt:lpstr>
      <vt:lpstr>PowerPoint Presentation</vt:lpstr>
      <vt:lpstr>Everyone is getting into the game (M&amp;A Gone Wild)</vt:lpstr>
      <vt:lpstr>PowerPoint Presentation</vt:lpstr>
      <vt:lpstr>Aside: GPUs</vt:lpstr>
      <vt:lpstr>Ok, But What About Networking?  (from NANOG 64)</vt:lpstr>
      <vt:lpstr>More from NANOG 64</vt:lpstr>
      <vt:lpstr>IRTF Current Events http://trac.tools.ietf.org/group/irtf/trac/wiki/nml</vt:lpstr>
      <vt:lpstr>OPNFV</vt:lpstr>
      <vt:lpstr>PowerPoint Presentation</vt:lpstr>
      <vt:lpstr>Aside: Dimensionality</vt:lpstr>
      <vt:lpstr>But There’s a Hitch The Curse Of Dimensionality</vt:lpstr>
      <vt:lpstr>Seen Another Way</vt:lpstr>
      <vt:lpstr>Agenda</vt:lpstr>
      <vt:lpstr>All Cool, But What is Machine Learning?</vt:lpstr>
      <vt:lpstr>PowerPoint Presentation</vt:lpstr>
      <vt:lpstr>A Little More Detail</vt:lpstr>
      <vt:lpstr>Aside: Feed Forward Neural Networks</vt:lpstr>
      <vt:lpstr>Deep Feed Forward Neural Nets  (most of the math I’m going to give you is on this slide )</vt:lpstr>
      <vt:lpstr>Agenda</vt:lpstr>
      <vt:lpstr>Prototypical ML Stack</vt:lpstr>
      <vt:lpstr>PowerPoint Presentation</vt:lpstr>
      <vt:lpstr>Simple Example: Application Profiling</vt:lpstr>
      <vt:lpstr>Applying Occam’s Razor</vt:lpstr>
      <vt:lpstr>Frequent Pattern Mining  (FP Growth Algorithm)</vt:lpstr>
      <vt:lpstr>K-Means (K-Means Clustering)</vt:lpstr>
      <vt:lpstr>A Little More on K-Means K-Means Algorithm</vt:lpstr>
      <vt:lpstr>Putting It All Together</vt:lpstr>
      <vt:lpstr>BTW, how hard is it to code up FP in  Spark/MLlib/Scala (or Python, Java, R)?</vt:lpstr>
      <vt:lpstr>What About K-Means?</vt:lpstr>
      <vt:lpstr>Application Profiling, cont</vt:lpstr>
      <vt:lpstr>So what is more interesting…</vt:lpstr>
      <vt:lpstr>BTW, What (technically) are Anomalies?</vt:lpstr>
      <vt:lpstr>Basic Idea Behind Anomaly Detection</vt:lpstr>
      <vt:lpstr>Agenda</vt:lpstr>
      <vt:lpstr>What The Future Holds</vt:lpstr>
      <vt:lpstr>Q&amp;A</vt:lpstr>
    </vt:vector>
  </TitlesOfParts>
  <Company>UO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Study Group </dc:title>
  <dc:creator>David Meyer</dc:creator>
  <cp:lastModifiedBy>David Meyer</cp:lastModifiedBy>
  <cp:revision>1618</cp:revision>
  <dcterms:created xsi:type="dcterms:W3CDTF">2015-05-12T14:16:44Z</dcterms:created>
  <dcterms:modified xsi:type="dcterms:W3CDTF">2015-08-25T17:15:47Z</dcterms:modified>
</cp:coreProperties>
</file>